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9"/>
  </p:notesMasterIdLst>
  <p:sldIdLst>
    <p:sldId id="260" r:id="rId2"/>
    <p:sldId id="257" r:id="rId3"/>
    <p:sldId id="266" r:id="rId4"/>
    <p:sldId id="265" r:id="rId5"/>
    <p:sldId id="290" r:id="rId6"/>
    <p:sldId id="280" r:id="rId7"/>
    <p:sldId id="281" r:id="rId8"/>
    <p:sldId id="282" r:id="rId9"/>
    <p:sldId id="291" r:id="rId10"/>
    <p:sldId id="284" r:id="rId11"/>
    <p:sldId id="286" r:id="rId12"/>
    <p:sldId id="267" r:id="rId13"/>
    <p:sldId id="273" r:id="rId14"/>
    <p:sldId id="278" r:id="rId15"/>
    <p:sldId id="275" r:id="rId16"/>
    <p:sldId id="272" r:id="rId17"/>
    <p:sldId id="277" r:id="rId18"/>
    <p:sldId id="263" r:id="rId19"/>
    <p:sldId id="287" r:id="rId20"/>
    <p:sldId id="270" r:id="rId21"/>
    <p:sldId id="258" r:id="rId22"/>
    <p:sldId id="288" r:id="rId23"/>
    <p:sldId id="264" r:id="rId24"/>
    <p:sldId id="279" r:id="rId25"/>
    <p:sldId id="268" r:id="rId26"/>
    <p:sldId id="289"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5" autoAdjust="0"/>
    <p:restoredTop sz="94660"/>
  </p:normalViewPr>
  <p:slideViewPr>
    <p:cSldViewPr snapToGrid="0">
      <p:cViewPr varScale="1">
        <p:scale>
          <a:sx n="109" d="100"/>
          <a:sy n="109"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67D7C-A6B5-471C-810F-9BA49DBFA120}" type="datetimeFigureOut">
              <a:rPr lang="en-US" smtClean="0"/>
              <a:t>9/4/2018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0BE00-E36D-45AA-8302-279FAD62035E}" type="slidenum">
              <a:rPr lang="en-US" smtClean="0"/>
              <a:t>‹#›</a:t>
            </a:fld>
            <a:endParaRPr lang="en-US"/>
          </a:p>
        </p:txBody>
      </p:sp>
    </p:spTree>
    <p:extLst>
      <p:ext uri="{BB962C8B-B14F-4D97-AF65-F5344CB8AC3E}">
        <p14:creationId xmlns:p14="http://schemas.microsoft.com/office/powerpoint/2010/main" val="401730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will be a more interactive session to gain an understanding of what the CMF needs are in Kentucky.</a:t>
            </a:r>
            <a:endParaRPr lang="en-US" dirty="0"/>
          </a:p>
        </p:txBody>
      </p:sp>
      <p:sp>
        <p:nvSpPr>
          <p:cNvPr id="4" name="Slide Number Placeholder 3"/>
          <p:cNvSpPr>
            <a:spLocks noGrp="1"/>
          </p:cNvSpPr>
          <p:nvPr>
            <p:ph type="sldNum" sz="quarter" idx="10"/>
          </p:nvPr>
        </p:nvSpPr>
        <p:spPr/>
        <p:txBody>
          <a:bodyPr/>
          <a:lstStyle/>
          <a:p>
            <a:fld id="{26B0BE00-E36D-45AA-8302-279FAD62035E}" type="slidenum">
              <a:rPr lang="en-US" smtClean="0"/>
              <a:t>2</a:t>
            </a:fld>
            <a:endParaRPr lang="en-US"/>
          </a:p>
        </p:txBody>
      </p:sp>
    </p:spTree>
    <p:extLst>
      <p:ext uri="{BB962C8B-B14F-4D97-AF65-F5344CB8AC3E}">
        <p14:creationId xmlns:p14="http://schemas.microsoft.com/office/powerpoint/2010/main" val="100831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safe space and separation for bicyclists,</a:t>
            </a:r>
            <a:r>
              <a:rPr lang="en-US" baseline="0" dirty="0" smtClean="0"/>
              <a:t> bike crashes go down.</a:t>
            </a:r>
            <a:endParaRPr lang="en-US" dirty="0"/>
          </a:p>
        </p:txBody>
      </p:sp>
      <p:sp>
        <p:nvSpPr>
          <p:cNvPr id="4" name="Slide Number Placeholder 3"/>
          <p:cNvSpPr>
            <a:spLocks noGrp="1"/>
          </p:cNvSpPr>
          <p:nvPr>
            <p:ph type="sldNum" sz="quarter" idx="10"/>
          </p:nvPr>
        </p:nvSpPr>
        <p:spPr/>
        <p:txBody>
          <a:bodyPr/>
          <a:lstStyle/>
          <a:p>
            <a:fld id="{26B0BE00-E36D-45AA-8302-279FAD62035E}" type="slidenum">
              <a:rPr lang="en-US" smtClean="0"/>
              <a:t>18</a:t>
            </a:fld>
            <a:endParaRPr lang="en-US"/>
          </a:p>
        </p:txBody>
      </p:sp>
    </p:spTree>
    <p:extLst>
      <p:ext uri="{BB962C8B-B14F-4D97-AF65-F5344CB8AC3E}">
        <p14:creationId xmlns:p14="http://schemas.microsoft.com/office/powerpoint/2010/main" val="51407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CMF clearinghouse</a:t>
            </a:r>
            <a:r>
              <a:rPr lang="en-US" baseline="0" dirty="0" smtClean="0"/>
              <a:t> has over 6400 CMFs</a:t>
            </a:r>
            <a:endParaRPr lang="en-US" dirty="0"/>
          </a:p>
        </p:txBody>
      </p:sp>
      <p:sp>
        <p:nvSpPr>
          <p:cNvPr id="4" name="Slide Number Placeholder 3"/>
          <p:cNvSpPr>
            <a:spLocks noGrp="1"/>
          </p:cNvSpPr>
          <p:nvPr>
            <p:ph type="sldNum" sz="quarter" idx="10"/>
          </p:nvPr>
        </p:nvSpPr>
        <p:spPr/>
        <p:txBody>
          <a:bodyPr/>
          <a:lstStyle/>
          <a:p>
            <a:fld id="{26B0BE00-E36D-45AA-8302-279FAD62035E}" type="slidenum">
              <a:rPr lang="en-US" smtClean="0"/>
              <a:t>4</a:t>
            </a:fld>
            <a:endParaRPr lang="en-US"/>
          </a:p>
        </p:txBody>
      </p:sp>
    </p:spTree>
    <p:extLst>
      <p:ext uri="{BB962C8B-B14F-4D97-AF65-F5344CB8AC3E}">
        <p14:creationId xmlns:p14="http://schemas.microsoft.com/office/powerpoint/2010/main" val="156651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predicted crashes are the  “expected average number</a:t>
            </a:r>
            <a:r>
              <a:rPr lang="en-US" baseline="0" dirty="0" smtClean="0"/>
              <a:t> of crashes”.  The use of the SPF indicates th</a:t>
            </a:r>
            <a:r>
              <a:rPr lang="en-US" dirty="0" smtClean="0"/>
              <a:t>e application</a:t>
            </a:r>
            <a:r>
              <a:rPr lang="en-US" baseline="0" dirty="0" smtClean="0"/>
              <a:t> of </a:t>
            </a:r>
            <a:r>
              <a:rPr lang="en-US" dirty="0" smtClean="0"/>
              <a:t>a statistical method and the answer</a:t>
            </a:r>
            <a:r>
              <a:rPr lang="en-US" baseline="0" dirty="0" smtClean="0"/>
              <a:t> </a:t>
            </a:r>
            <a:r>
              <a:rPr lang="en-US" dirty="0" smtClean="0"/>
              <a:t>is not an exact number, as is frequently the case in engineering, but rather a statistical</a:t>
            </a:r>
          </a:p>
          <a:p>
            <a:r>
              <a:rPr lang="en-US" dirty="0" smtClean="0"/>
              <a:t>estimate. This means that if we record</a:t>
            </a:r>
            <a:r>
              <a:rPr lang="en-US" baseline="0" dirty="0" smtClean="0"/>
              <a:t> crashes in several sites with similar </a:t>
            </a:r>
            <a:r>
              <a:rPr lang="en-US" dirty="0" smtClean="0"/>
              <a:t>characteristics, then, on average, we can expect to measure that particular number. </a:t>
            </a:r>
            <a:endParaRPr lang="en-US" dirty="0"/>
          </a:p>
        </p:txBody>
      </p:sp>
      <p:sp>
        <p:nvSpPr>
          <p:cNvPr id="4" name="Date Placeholder 3"/>
          <p:cNvSpPr>
            <a:spLocks noGrp="1"/>
          </p:cNvSpPr>
          <p:nvPr>
            <p:ph type="dt" idx="10"/>
          </p:nvPr>
        </p:nvSpPr>
        <p:spPr/>
        <p:txBody>
          <a:bodyPr/>
          <a:lstStyle/>
          <a:p>
            <a:r>
              <a:rPr lang="en-US" smtClean="0"/>
              <a:t>Fall 2016</a:t>
            </a:r>
            <a:endParaRPr lang="en-US" dirty="0"/>
          </a:p>
        </p:txBody>
      </p:sp>
      <p:sp>
        <p:nvSpPr>
          <p:cNvPr id="5" name="Header Placeholder 4"/>
          <p:cNvSpPr>
            <a:spLocks noGrp="1"/>
          </p:cNvSpPr>
          <p:nvPr>
            <p:ph type="hdr" sz="quarter" idx="11"/>
          </p:nvPr>
        </p:nvSpPr>
        <p:spPr/>
        <p:txBody>
          <a:bodyPr/>
          <a:lstStyle/>
          <a:p>
            <a:r>
              <a:rPr lang="en-US" smtClean="0"/>
              <a:t>Traffic &amp; Safety Academy</a:t>
            </a:r>
            <a:endParaRPr lang="en-US" dirty="0"/>
          </a:p>
        </p:txBody>
      </p:sp>
    </p:spTree>
    <p:extLst>
      <p:ext uri="{BB962C8B-B14F-4D97-AF65-F5344CB8AC3E}">
        <p14:creationId xmlns:p14="http://schemas.microsoft.com/office/powerpoint/2010/main" val="168712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dirty="0" smtClean="0"/>
              <a:t>SPFs are regression models that are developed using historical data from a</a:t>
            </a:r>
            <a:r>
              <a:rPr lang="en-US" baseline="0" dirty="0" smtClean="0"/>
              <a:t> set of sites with similar characteristics. Sites can be aggregated based on lane width, shoulder width and type, degree of curvature, presence of median or any other geometric features that could provide for such classification. </a:t>
            </a:r>
          </a:p>
          <a:p>
            <a:endParaRPr lang="en-US" baseline="0" dirty="0" smtClean="0"/>
          </a:p>
          <a:p>
            <a:r>
              <a:rPr lang="en-US" baseline="0" dirty="0" smtClean="0"/>
              <a:t>The model developed could predict the expected number of crashes for these sites and can be used to estimate crash performance for sites with similar features. The models establish the base conditions based on the common features of the sites used in the prediction. The models are typically a function of ADT. </a:t>
            </a:r>
          </a:p>
        </p:txBody>
      </p:sp>
      <p:sp>
        <p:nvSpPr>
          <p:cNvPr id="91140" name="Header Placeholder 3"/>
          <p:cNvSpPr>
            <a:spLocks noGrp="1"/>
          </p:cNvSpPr>
          <p:nvPr>
            <p:ph type="hdr" sz="quarter"/>
          </p:nvPr>
        </p:nvSpPr>
        <p:spPr>
          <a:noFill/>
        </p:spPr>
        <p:txBody>
          <a:bodyPr/>
          <a:lstStyle/>
          <a:p>
            <a:pPr defTabSz="924701"/>
            <a:r>
              <a:rPr lang="en-US" smtClean="0"/>
              <a:t>Traffic &amp; Safety Academy</a:t>
            </a:r>
            <a:endParaRPr lang="en-US" dirty="0" smtClean="0"/>
          </a:p>
        </p:txBody>
      </p:sp>
      <p:sp>
        <p:nvSpPr>
          <p:cNvPr id="91141" name="Date Placeholder 4"/>
          <p:cNvSpPr>
            <a:spLocks noGrp="1"/>
          </p:cNvSpPr>
          <p:nvPr>
            <p:ph type="dt" sz="quarter" idx="1"/>
          </p:nvPr>
        </p:nvSpPr>
        <p:spPr>
          <a:noFill/>
        </p:spPr>
        <p:txBody>
          <a:bodyPr/>
          <a:lstStyle/>
          <a:p>
            <a:pPr defTabSz="924701"/>
            <a:r>
              <a:rPr lang="en-US" smtClean="0"/>
              <a:t>Fall 2016</a:t>
            </a:r>
            <a:endParaRPr lang="en-US" dirty="0" smtClean="0"/>
          </a:p>
        </p:txBody>
      </p:sp>
      <p:sp>
        <p:nvSpPr>
          <p:cNvPr id="91142" name="Slide Number Placeholder 6"/>
          <p:cNvSpPr>
            <a:spLocks noGrp="1"/>
          </p:cNvSpPr>
          <p:nvPr>
            <p:ph type="sldNum" sz="quarter" idx="5"/>
          </p:nvPr>
        </p:nvSpPr>
        <p:spPr>
          <a:noFill/>
        </p:spPr>
        <p:txBody>
          <a:bodyPr/>
          <a:lstStyle/>
          <a:p>
            <a:pPr defTabSz="924701"/>
            <a:r>
              <a:rPr lang="en-US" dirty="0" smtClean="0"/>
              <a:t>1-</a:t>
            </a:r>
            <a:fld id="{FD359EF0-8C0C-4490-B7F0-31EFF996CF22}" type="slidenum">
              <a:rPr lang="en-US" smtClean="0"/>
              <a:pPr defTabSz="924701"/>
              <a:t>7</a:t>
            </a:fld>
            <a:endParaRPr lang="en-US" dirty="0" smtClean="0"/>
          </a:p>
        </p:txBody>
      </p:sp>
    </p:spTree>
    <p:extLst>
      <p:ext uri="{BB962C8B-B14F-4D97-AF65-F5344CB8AC3E}">
        <p14:creationId xmlns:p14="http://schemas.microsoft.com/office/powerpoint/2010/main" val="18028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an SPF can be developed. </a:t>
            </a:r>
          </a:p>
          <a:p>
            <a:endParaRPr lang="en-US" dirty="0" smtClean="0"/>
          </a:p>
          <a:p>
            <a:r>
              <a:rPr lang="en-US" dirty="0" smtClean="0"/>
              <a:t>Assuming that the four data sets depict the crash</a:t>
            </a:r>
            <a:r>
              <a:rPr lang="en-US" baseline="0" dirty="0" smtClean="0"/>
              <a:t> experience over 5 years for a set of sites with similar features. It can be assumed that the all sites are 2-lane roads with 12-foot lanes, 8-foot shoulders, and no curves.</a:t>
            </a:r>
          </a:p>
          <a:p>
            <a:endParaRPr lang="en-US" baseline="0" dirty="0" smtClean="0"/>
          </a:p>
          <a:p>
            <a:r>
              <a:rPr lang="en-US" baseline="0" dirty="0" smtClean="0"/>
              <a:t>A curve is fitted through these 4 entities using a negative binomial regression formula. The line is the “best fit” of all the data and is the Safety Performance Function (SPF). The line represents the change in the mean expected number of crashes at all similar entities as ADT (or other exposure measure) increases, while all other factors affecting crash occurrence are held constant. It should be noted that this is an example and typically SPFs are based on a far greater number of sites for greater accuracy. </a:t>
            </a:r>
          </a:p>
          <a:p>
            <a:endParaRPr lang="en-US" baseline="0" dirty="0" smtClean="0"/>
          </a:p>
          <a:p>
            <a:r>
              <a:rPr lang="en-US" baseline="0" dirty="0" smtClean="0"/>
              <a:t>Sites that lie above the SPF indicate a mean expected crash frequency in excess of the average for comparable sites.  One can think about sites with mean risk above the SPF as those with higher than average risk and those below the line as those with lower than average risk.</a:t>
            </a:r>
          </a:p>
          <a:p>
            <a:endParaRPr lang="en-US" baseline="0" dirty="0" smtClean="0"/>
          </a:p>
          <a:p>
            <a:r>
              <a:rPr lang="en-US" baseline="0" dirty="0" smtClean="0"/>
              <a:t>SPFs have been compiled into safety analysis tools, such as SafetyAnalyst and the Highway Safety Manual (HSM).  </a:t>
            </a:r>
          </a:p>
          <a:p>
            <a:endParaRPr lang="en-US" baseline="0" dirty="0" smtClean="0"/>
          </a:p>
          <a:p>
            <a:r>
              <a:rPr lang="en-US" baseline="0" dirty="0" smtClean="0"/>
              <a:t>However, since crash patterns may vary in different geographical areas, SPFs must be calibrated to reflect local conditions (e.g., driver population, climate, crash reporting thresholds, etc.).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8</a:t>
            </a:fld>
            <a:endParaRPr lang="en-US" dirty="0"/>
          </a:p>
        </p:txBody>
      </p:sp>
      <p:sp>
        <p:nvSpPr>
          <p:cNvPr id="5" name="Date Placeholder 4"/>
          <p:cNvSpPr>
            <a:spLocks noGrp="1"/>
          </p:cNvSpPr>
          <p:nvPr>
            <p:ph type="dt" idx="11"/>
          </p:nvPr>
        </p:nvSpPr>
        <p:spPr/>
        <p:txBody>
          <a:bodyPr/>
          <a:lstStyle/>
          <a:p>
            <a:r>
              <a:rPr lang="en-US" smtClean="0"/>
              <a:t>Fall 2016</a:t>
            </a:r>
            <a:endParaRPr lang="en-US" dirty="0"/>
          </a:p>
        </p:txBody>
      </p:sp>
      <p:sp>
        <p:nvSpPr>
          <p:cNvPr id="6" name="Header Placeholder 5"/>
          <p:cNvSpPr>
            <a:spLocks noGrp="1"/>
          </p:cNvSpPr>
          <p:nvPr>
            <p:ph type="hdr" sz="quarter" idx="12"/>
          </p:nvPr>
        </p:nvSpPr>
        <p:spPr/>
        <p:txBody>
          <a:bodyPr/>
          <a:lstStyle/>
          <a:p>
            <a:r>
              <a:rPr lang="en-US" smtClean="0"/>
              <a:t>Traffic &amp; Safety Academy</a:t>
            </a:r>
            <a:endParaRPr lang="en-US" dirty="0"/>
          </a:p>
        </p:txBody>
      </p:sp>
    </p:spTree>
    <p:extLst>
      <p:ext uri="{BB962C8B-B14F-4D97-AF65-F5344CB8AC3E}">
        <p14:creationId xmlns:p14="http://schemas.microsoft.com/office/powerpoint/2010/main" val="92483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p>
        </p:txBody>
      </p:sp>
      <p:sp>
        <p:nvSpPr>
          <p:cNvPr id="91140" name="Header Placeholder 3"/>
          <p:cNvSpPr>
            <a:spLocks noGrp="1"/>
          </p:cNvSpPr>
          <p:nvPr>
            <p:ph type="hdr" sz="quarter"/>
          </p:nvPr>
        </p:nvSpPr>
        <p:spPr>
          <a:noFill/>
        </p:spPr>
        <p:txBody>
          <a:bodyPr/>
          <a:lstStyle/>
          <a:p>
            <a:pPr defTabSz="924701"/>
            <a:r>
              <a:rPr lang="en-US" smtClean="0"/>
              <a:t>Traffic &amp; Safety Academy</a:t>
            </a:r>
            <a:endParaRPr lang="en-US" dirty="0" smtClean="0"/>
          </a:p>
        </p:txBody>
      </p:sp>
      <p:sp>
        <p:nvSpPr>
          <p:cNvPr id="91141" name="Date Placeholder 4"/>
          <p:cNvSpPr>
            <a:spLocks noGrp="1"/>
          </p:cNvSpPr>
          <p:nvPr>
            <p:ph type="dt" sz="quarter" idx="1"/>
          </p:nvPr>
        </p:nvSpPr>
        <p:spPr>
          <a:noFill/>
        </p:spPr>
        <p:txBody>
          <a:bodyPr/>
          <a:lstStyle/>
          <a:p>
            <a:pPr defTabSz="924701"/>
            <a:r>
              <a:rPr lang="en-US" smtClean="0"/>
              <a:t>Fall 2016</a:t>
            </a:r>
            <a:endParaRPr lang="en-US" dirty="0" smtClean="0"/>
          </a:p>
        </p:txBody>
      </p:sp>
      <p:sp>
        <p:nvSpPr>
          <p:cNvPr id="91142" name="Slide Number Placeholder 6"/>
          <p:cNvSpPr>
            <a:spLocks noGrp="1"/>
          </p:cNvSpPr>
          <p:nvPr>
            <p:ph type="sldNum" sz="quarter" idx="5"/>
          </p:nvPr>
        </p:nvSpPr>
        <p:spPr>
          <a:noFill/>
        </p:spPr>
        <p:txBody>
          <a:bodyPr/>
          <a:lstStyle/>
          <a:p>
            <a:pPr defTabSz="924701"/>
            <a:r>
              <a:rPr lang="en-US" dirty="0" smtClean="0"/>
              <a:t>1-</a:t>
            </a:r>
            <a:fld id="{FD359EF0-8C0C-4490-B7F0-31EFF996CF22}" type="slidenum">
              <a:rPr lang="en-US" smtClean="0"/>
              <a:pPr defTabSz="924701"/>
              <a:t>9</a:t>
            </a:fld>
            <a:endParaRPr lang="en-US" dirty="0" smtClean="0"/>
          </a:p>
        </p:txBody>
      </p:sp>
    </p:spTree>
    <p:extLst>
      <p:ext uri="{BB962C8B-B14F-4D97-AF65-F5344CB8AC3E}">
        <p14:creationId xmlns:p14="http://schemas.microsoft.com/office/powerpoint/2010/main" val="383074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a:ln/>
        </p:spPr>
      </p:sp>
      <p:sp>
        <p:nvSpPr>
          <p:cNvPr id="95235" name="Rectangle 3"/>
          <p:cNvSpPr>
            <a:spLocks noGrp="1"/>
          </p:cNvSpPr>
          <p:nvPr>
            <p:ph type="body" idx="1"/>
          </p:nvPr>
        </p:nvSpPr>
        <p:spPr>
          <a:noFill/>
          <a:ln/>
        </p:spPr>
        <p:txBody>
          <a:bodyPr lIns="91961" tIns="45980" rIns="91961" bIns="45980"/>
          <a:lstStyle/>
          <a:p>
            <a:r>
              <a:rPr lang="en-US" dirty="0" smtClean="0"/>
              <a:t>The purpose of the calibration factors is to adjust for differences in crash frequency for the initial regions of model development to those for local conditions.</a:t>
            </a:r>
            <a:endParaRPr lang="en-US" b="1" dirty="0" smtClean="0"/>
          </a:p>
          <a:p>
            <a:endParaRPr lang="en-US" dirty="0" smtClean="0"/>
          </a:p>
          <a:p>
            <a:r>
              <a:rPr lang="en-US" dirty="0" smtClean="0"/>
              <a:t>The predictive methods included in Part C of the HSM were developed with data from select jurisdictions in the United States.  These Part C models include Safety Performance Functions (SPFs), Crash Modification Factors (CMFs), and Calibration factors. Variations due to climate, driver populations, animal populations, crash reporting thresholds, and crash reporting system procedures are examples of unique variations that warrant the development of region-specific calibration factors. </a:t>
            </a:r>
          </a:p>
        </p:txBody>
      </p:sp>
      <p:sp>
        <p:nvSpPr>
          <p:cNvPr id="95236" name="Date Placeholder 10"/>
          <p:cNvSpPr>
            <a:spLocks noGrp="1"/>
          </p:cNvSpPr>
          <p:nvPr>
            <p:ph type="dt" sz="quarter" idx="1"/>
          </p:nvPr>
        </p:nvSpPr>
        <p:spPr>
          <a:xfrm>
            <a:off x="5561160" y="19353"/>
            <a:ext cx="4253401" cy="365276"/>
          </a:xfrm>
          <a:noFill/>
        </p:spPr>
        <p:txBody>
          <a:bodyPr/>
          <a:lstStyle/>
          <a:p>
            <a:pPr defTabSz="924701"/>
            <a:r>
              <a:rPr lang="en-US" smtClean="0"/>
              <a:t>Fall 2016</a:t>
            </a:r>
            <a:endParaRPr lang="en-US" dirty="0" smtClean="0"/>
          </a:p>
        </p:txBody>
      </p:sp>
      <p:sp>
        <p:nvSpPr>
          <p:cNvPr id="95237" name="Slide Number Placeholder 11"/>
          <p:cNvSpPr>
            <a:spLocks noGrp="1"/>
          </p:cNvSpPr>
          <p:nvPr>
            <p:ph type="sldNum" sz="quarter" idx="5"/>
          </p:nvPr>
        </p:nvSpPr>
        <p:spPr>
          <a:xfrm>
            <a:off x="5561160" y="6926944"/>
            <a:ext cx="4253401" cy="365276"/>
          </a:xfrm>
          <a:noFill/>
        </p:spPr>
        <p:txBody>
          <a:bodyPr/>
          <a:lstStyle/>
          <a:p>
            <a:pPr defTabSz="924701"/>
            <a:r>
              <a:rPr lang="en-US" dirty="0" smtClean="0"/>
              <a:t>1-</a:t>
            </a:r>
            <a:fld id="{6B62D6D6-EF12-4CC2-B2B7-9694D2EBE980}" type="slidenum">
              <a:rPr lang="en-US" smtClean="0"/>
              <a:pPr defTabSz="924701"/>
              <a:t>10</a:t>
            </a:fld>
            <a:endParaRPr lang="en-US" dirty="0" smtClean="0"/>
          </a:p>
        </p:txBody>
      </p:sp>
      <p:sp>
        <p:nvSpPr>
          <p:cNvPr id="95238" name="Header Placeholder 13"/>
          <p:cNvSpPr>
            <a:spLocks noGrp="1"/>
          </p:cNvSpPr>
          <p:nvPr>
            <p:ph type="hdr" sz="quarter"/>
          </p:nvPr>
        </p:nvSpPr>
        <p:spPr>
          <a:xfrm>
            <a:off x="0" y="-38704"/>
            <a:ext cx="5343909" cy="365276"/>
          </a:xfrm>
          <a:noFill/>
        </p:spPr>
        <p:txBody>
          <a:bodyPr/>
          <a:lstStyle/>
          <a:p>
            <a:pPr defTabSz="924701"/>
            <a:r>
              <a:rPr lang="en-US" smtClean="0"/>
              <a:t>Traffic &amp; Safety Academy</a:t>
            </a:r>
            <a:endParaRPr lang="en-US" dirty="0" smtClean="0"/>
          </a:p>
        </p:txBody>
      </p:sp>
    </p:spTree>
    <p:extLst>
      <p:ext uri="{BB962C8B-B14F-4D97-AF65-F5344CB8AC3E}">
        <p14:creationId xmlns:p14="http://schemas.microsoft.com/office/powerpoint/2010/main" val="290427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the top CMFs: Highest rating means they are the best, right? </a:t>
            </a:r>
          </a:p>
        </p:txBody>
      </p:sp>
      <p:sp>
        <p:nvSpPr>
          <p:cNvPr id="4" name="Slide Number Placeholder 3"/>
          <p:cNvSpPr>
            <a:spLocks noGrp="1"/>
          </p:cNvSpPr>
          <p:nvPr>
            <p:ph type="sldNum" sz="quarter" idx="10"/>
          </p:nvPr>
        </p:nvSpPr>
        <p:spPr/>
        <p:txBody>
          <a:bodyPr/>
          <a:lstStyle/>
          <a:p>
            <a:fld id="{26B0BE00-E36D-45AA-8302-279FAD62035E}" type="slidenum">
              <a:rPr lang="en-US" smtClean="0"/>
              <a:t>15</a:t>
            </a:fld>
            <a:endParaRPr lang="en-US"/>
          </a:p>
        </p:txBody>
      </p:sp>
    </p:spTree>
    <p:extLst>
      <p:ext uri="{BB962C8B-B14F-4D97-AF65-F5344CB8AC3E}">
        <p14:creationId xmlns:p14="http://schemas.microsoft.com/office/powerpoint/2010/main" val="134398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Attract</a:t>
            </a:r>
            <a:r>
              <a:rPr lang="en-US" baseline="0" dirty="0" smtClean="0"/>
              <a:t> more users, crashes go up. Notice this is an older study and research may suggest other trends.</a:t>
            </a:r>
            <a:endParaRPr lang="en-US" dirty="0"/>
          </a:p>
        </p:txBody>
      </p:sp>
      <p:sp>
        <p:nvSpPr>
          <p:cNvPr id="4" name="Slide Number Placeholder 3"/>
          <p:cNvSpPr>
            <a:spLocks noGrp="1"/>
          </p:cNvSpPr>
          <p:nvPr>
            <p:ph type="sldNum" sz="quarter" idx="10"/>
          </p:nvPr>
        </p:nvSpPr>
        <p:spPr/>
        <p:txBody>
          <a:bodyPr/>
          <a:lstStyle/>
          <a:p>
            <a:fld id="{26B0BE00-E36D-45AA-8302-279FAD62035E}" type="slidenum">
              <a:rPr lang="en-US" smtClean="0"/>
              <a:t>16</a:t>
            </a:fld>
            <a:endParaRPr lang="en-US"/>
          </a:p>
        </p:txBody>
      </p:sp>
    </p:spTree>
    <p:extLst>
      <p:ext uri="{BB962C8B-B14F-4D97-AF65-F5344CB8AC3E}">
        <p14:creationId xmlns:p14="http://schemas.microsoft.com/office/powerpoint/2010/main" val="328187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97D4F0-654E-49F6-8567-29D710B99770}" type="datetime1">
              <a:rPr kumimoji="0" lang="en-US" sz="1050" b="0" i="0" u="none" strike="noStrike" kern="1200" cap="none" spc="0" normalizeH="0" baseline="0" noProof="0" smtClean="0">
                <a:ln>
                  <a:noFill/>
                </a:ln>
                <a:solidFill>
                  <a:prstClr val="white">
                    <a:lumMod val="50000"/>
                  </a:prst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prstClr val="white">
                  <a:lumMod val="50000"/>
                </a:prst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lumMod val="65000"/>
                </a:prst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prstClr val="white">
                    <a:lumMod val="65000"/>
                  </a:prst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lumMod val="65000"/>
                </a:prst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99604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73371-EB82-4C69-BFEF-49A05AFC5479}"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7" name="Picture 6"/>
          <p:cNvPicPr>
            <a:picLocks noChangeAspect="1"/>
          </p:cNvPicPr>
          <p:nvPr userDrawn="1"/>
        </p:nvPicPr>
        <p:blipFill>
          <a:blip r:embed="rId2"/>
          <a:stretch>
            <a:fillRect/>
          </a:stretch>
        </p:blipFill>
        <p:spPr>
          <a:xfrm>
            <a:off x="65260" y="5726714"/>
            <a:ext cx="1131286" cy="1131286"/>
          </a:xfrm>
          <a:prstGeom prst="rect">
            <a:avLst/>
          </a:prstGeom>
        </p:spPr>
      </p:pic>
    </p:spTree>
    <p:extLst>
      <p:ext uri="{BB962C8B-B14F-4D97-AF65-F5344CB8AC3E}">
        <p14:creationId xmlns:p14="http://schemas.microsoft.com/office/powerpoint/2010/main" val="32163758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21929-9C3B-4DB8-922D-9D9C59C9D6F9}"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7" name="Picture 6"/>
          <p:cNvPicPr>
            <a:picLocks noChangeAspect="1"/>
          </p:cNvPicPr>
          <p:nvPr userDrawn="1"/>
        </p:nvPicPr>
        <p:blipFill>
          <a:blip r:embed="rId2"/>
          <a:stretch>
            <a:fillRect/>
          </a:stretch>
        </p:blipFill>
        <p:spPr>
          <a:xfrm>
            <a:off x="65260" y="5726714"/>
            <a:ext cx="1131286" cy="1131286"/>
          </a:xfrm>
          <a:prstGeom prst="rect">
            <a:avLst/>
          </a:prstGeom>
        </p:spPr>
      </p:pic>
    </p:spTree>
    <p:extLst>
      <p:ext uri="{BB962C8B-B14F-4D97-AF65-F5344CB8AC3E}">
        <p14:creationId xmlns:p14="http://schemas.microsoft.com/office/powerpoint/2010/main" val="23366324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80AD2-44BB-4ED2-A9C4-814A32B0AC62}"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7" name="Picture 6"/>
          <p:cNvPicPr>
            <a:picLocks noChangeAspect="1"/>
          </p:cNvPicPr>
          <p:nvPr userDrawn="1"/>
        </p:nvPicPr>
        <p:blipFill>
          <a:blip r:embed="rId2"/>
          <a:stretch>
            <a:fillRect/>
          </a:stretch>
        </p:blipFill>
        <p:spPr>
          <a:xfrm>
            <a:off x="65260" y="5798498"/>
            <a:ext cx="1059502" cy="1059502"/>
          </a:xfrm>
          <a:prstGeom prst="rect">
            <a:avLst/>
          </a:prstGeom>
        </p:spPr>
      </p:pic>
    </p:spTree>
    <p:extLst>
      <p:ext uri="{BB962C8B-B14F-4D97-AF65-F5344CB8AC3E}">
        <p14:creationId xmlns:p14="http://schemas.microsoft.com/office/powerpoint/2010/main" val="1198289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EB196-D290-41A3-B5F9-E9534F22101B}"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a:blip r:embed="rId2"/>
          <a:stretch>
            <a:fillRect/>
          </a:stretch>
        </p:blipFill>
        <p:spPr>
          <a:xfrm>
            <a:off x="65260" y="5726714"/>
            <a:ext cx="1131286" cy="1131286"/>
          </a:xfrm>
          <a:prstGeom prst="rect">
            <a:avLst/>
          </a:prstGeom>
        </p:spPr>
      </p:pic>
    </p:spTree>
    <p:extLst>
      <p:ext uri="{BB962C8B-B14F-4D97-AF65-F5344CB8AC3E}">
        <p14:creationId xmlns:p14="http://schemas.microsoft.com/office/powerpoint/2010/main" val="31138534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DAE6C-AB2D-4DBB-812C-E8B1C9084694}"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8" name="Picture 7"/>
          <p:cNvPicPr>
            <a:picLocks noChangeAspect="1"/>
          </p:cNvPicPr>
          <p:nvPr userDrawn="1"/>
        </p:nvPicPr>
        <p:blipFill>
          <a:blip r:embed="rId2"/>
          <a:stretch>
            <a:fillRect/>
          </a:stretch>
        </p:blipFill>
        <p:spPr>
          <a:xfrm>
            <a:off x="65260" y="5726714"/>
            <a:ext cx="1131286" cy="1131286"/>
          </a:xfrm>
          <a:prstGeom prst="rect">
            <a:avLst/>
          </a:prstGeom>
        </p:spPr>
      </p:pic>
    </p:spTree>
    <p:extLst>
      <p:ext uri="{BB962C8B-B14F-4D97-AF65-F5344CB8AC3E}">
        <p14:creationId xmlns:p14="http://schemas.microsoft.com/office/powerpoint/2010/main" val="28495763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CF3B52-1374-4A30-98C8-BCB0F02750B2}"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11" name="Picture 10"/>
          <p:cNvPicPr>
            <a:picLocks noChangeAspect="1"/>
          </p:cNvPicPr>
          <p:nvPr userDrawn="1"/>
        </p:nvPicPr>
        <p:blipFill>
          <a:blip r:embed="rId2"/>
          <a:stretch>
            <a:fillRect/>
          </a:stretch>
        </p:blipFill>
        <p:spPr>
          <a:xfrm>
            <a:off x="65260" y="5726714"/>
            <a:ext cx="1131286" cy="1131286"/>
          </a:xfrm>
          <a:prstGeom prst="rect">
            <a:avLst/>
          </a:prstGeom>
        </p:spPr>
      </p:pic>
    </p:spTree>
    <p:extLst>
      <p:ext uri="{BB962C8B-B14F-4D97-AF65-F5344CB8AC3E}">
        <p14:creationId xmlns:p14="http://schemas.microsoft.com/office/powerpoint/2010/main" val="33812684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004FC2-0326-4035-9253-63BCE8B109F5}"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7" name="Picture 6"/>
          <p:cNvPicPr>
            <a:picLocks noChangeAspect="1"/>
          </p:cNvPicPr>
          <p:nvPr userDrawn="1"/>
        </p:nvPicPr>
        <p:blipFill>
          <a:blip r:embed="rId2"/>
          <a:stretch>
            <a:fillRect/>
          </a:stretch>
        </p:blipFill>
        <p:spPr>
          <a:xfrm>
            <a:off x="65260" y="5726714"/>
            <a:ext cx="1131286" cy="1131286"/>
          </a:xfrm>
          <a:prstGeom prst="rect">
            <a:avLst/>
          </a:prstGeom>
        </p:spPr>
      </p:pic>
    </p:spTree>
    <p:extLst>
      <p:ext uri="{BB962C8B-B14F-4D97-AF65-F5344CB8AC3E}">
        <p14:creationId xmlns:p14="http://schemas.microsoft.com/office/powerpoint/2010/main" val="158698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C2F982-D4BF-4308-BDB3-709E3749AD55}"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5" name="Picture 4"/>
          <p:cNvPicPr>
            <a:picLocks noChangeAspect="1"/>
          </p:cNvPicPr>
          <p:nvPr userDrawn="1"/>
        </p:nvPicPr>
        <p:blipFill>
          <a:blip r:embed="rId2"/>
          <a:stretch>
            <a:fillRect/>
          </a:stretch>
        </p:blipFill>
        <p:spPr>
          <a:xfrm>
            <a:off x="65260" y="5726714"/>
            <a:ext cx="1131286" cy="1131286"/>
          </a:xfrm>
          <a:prstGeom prst="rect">
            <a:avLst/>
          </a:prstGeom>
        </p:spPr>
      </p:pic>
    </p:spTree>
    <p:extLst>
      <p:ext uri="{BB962C8B-B14F-4D97-AF65-F5344CB8AC3E}">
        <p14:creationId xmlns:p14="http://schemas.microsoft.com/office/powerpoint/2010/main" val="21626640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A90B9-6ED7-4F4C-A790-EAA0B4953436}"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8" name="Picture 7"/>
          <p:cNvPicPr>
            <a:picLocks noChangeAspect="1"/>
          </p:cNvPicPr>
          <p:nvPr userDrawn="1"/>
        </p:nvPicPr>
        <p:blipFill>
          <a:blip r:embed="rId2"/>
          <a:stretch>
            <a:fillRect/>
          </a:stretch>
        </p:blipFill>
        <p:spPr>
          <a:xfrm>
            <a:off x="65260" y="5726714"/>
            <a:ext cx="1131286" cy="1131286"/>
          </a:xfrm>
          <a:prstGeom prst="rect">
            <a:avLst/>
          </a:prstGeom>
        </p:spPr>
      </p:pic>
    </p:spTree>
    <p:extLst>
      <p:ext uri="{BB962C8B-B14F-4D97-AF65-F5344CB8AC3E}">
        <p14:creationId xmlns:p14="http://schemas.microsoft.com/office/powerpoint/2010/main" val="25818808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7CCDC-08B5-472F-BDE1-0FF56588A2FC}"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5892879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E587B-21F0-4C24-B7F8-E7503D2AFF70}" type="datetime1">
              <a:rPr kumimoji="0" lang="en-US" sz="1050" b="0" i="0" u="none" strike="noStrike" kern="1200" cap="none" spc="0" normalizeH="0" baseline="0" noProof="0" smtClean="0">
                <a:ln>
                  <a:noFill/>
                </a:ln>
                <a:solidFill>
                  <a:srgbClr val="17406D">
                    <a:lumMod val="20000"/>
                    <a:lumOff val="80000"/>
                  </a:srgbClr>
                </a:solidFill>
                <a:effectLst/>
                <a:uLnTx/>
                <a:uFillTx/>
                <a:latin typeface="Century Schoolbook" panose="02040604050505020304"/>
                <a:ea typeface="+mn-ea"/>
                <a:cs typeface="+mn-cs"/>
              </a:rPr>
              <a:t>9/4/2018</a:t>
            </a:fld>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17406D">
                  <a:lumMod val="20000"/>
                  <a:lumOff val="8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49" y="5652507"/>
            <a:ext cx="1228299" cy="1228299"/>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49" y="0"/>
            <a:ext cx="1442043" cy="1059502"/>
          </a:xfrm>
          <a:prstGeom prst="rect">
            <a:avLst/>
          </a:prstGeom>
        </p:spPr>
      </p:pic>
    </p:spTree>
    <p:extLst>
      <p:ext uri="{BB962C8B-B14F-4D97-AF65-F5344CB8AC3E}">
        <p14:creationId xmlns:p14="http://schemas.microsoft.com/office/powerpoint/2010/main" val="189245096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spc="-50" baseline="0">
          <a:solidFill>
            <a:schemeClr val="tx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isconsindot.gov/dtsdManuals/traffic-ops/manuals-and-standards/teops/cmf-table.xlsm" TargetMode="External"/><Relationship Id="rId2" Type="http://schemas.openxmlformats.org/officeDocument/2006/relationships/hyperlink" Target="https://wisconsindot.gov/dtsdManuals/traffic-ops/manuals-and-standards/teops/12-03.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autodeskresearch.com/publications/samesta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eric.green@uky.edu" TargetMode="External"/><Relationship Id="rId2" Type="http://schemas.openxmlformats.org/officeDocument/2006/relationships/hyperlink" Target="mailto:william.staats@uky.edu" TargetMode="External"/><Relationship Id="rId1" Type="http://schemas.openxmlformats.org/officeDocument/2006/relationships/slideLayout" Target="../slideLayouts/slideLayout2.xml"/><Relationship Id="rId4" Type="http://schemas.openxmlformats.org/officeDocument/2006/relationships/hyperlink" Target="mailto:souleyrette@uky.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Kentucky Design Crash Modification Factor Database</a:t>
            </a:r>
            <a:endParaRPr lang="en-US" dirty="0"/>
          </a:p>
        </p:txBody>
      </p:sp>
      <p:sp>
        <p:nvSpPr>
          <p:cNvPr id="5" name="Subtitle 4"/>
          <p:cNvSpPr>
            <a:spLocks noGrp="1"/>
          </p:cNvSpPr>
          <p:nvPr>
            <p:ph type="subTitle" idx="1"/>
          </p:nvPr>
        </p:nvSpPr>
        <p:spPr/>
        <p:txBody>
          <a:bodyPr/>
          <a:lstStyle/>
          <a:p>
            <a:r>
              <a:rPr lang="en-US" dirty="0" smtClean="0"/>
              <a:t>William Staats: MSCE</a:t>
            </a:r>
          </a:p>
          <a:p>
            <a:r>
              <a:rPr lang="en-US" dirty="0" smtClean="0"/>
              <a:t>Eric Green: PhD, PE</a:t>
            </a:r>
          </a:p>
          <a:p>
            <a:r>
              <a:rPr lang="en-US" dirty="0"/>
              <a:t>Reg Souleyrette, PE, PhD, F. </a:t>
            </a:r>
            <a:r>
              <a:rPr lang="en-US" dirty="0" smtClean="0"/>
              <a:t>ASCE</a:t>
            </a:r>
            <a:endParaRPr lang="en-US" dirty="0"/>
          </a:p>
        </p:txBody>
      </p:sp>
    </p:spTree>
    <p:extLst>
      <p:ext uri="{BB962C8B-B14F-4D97-AF65-F5344CB8AC3E}">
        <p14:creationId xmlns:p14="http://schemas.microsoft.com/office/powerpoint/2010/main" val="203845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2152650" y="461383"/>
            <a:ext cx="7886700" cy="1114755"/>
          </a:xfrm>
        </p:spPr>
        <p:txBody>
          <a:bodyPr>
            <a:normAutofit fontScale="90000"/>
          </a:bodyPr>
          <a:lstStyle/>
          <a:p>
            <a:r>
              <a:rPr lang="en-US" dirty="0"/>
              <a:t>Part C: Predictive Methods (3/3)</a:t>
            </a:r>
          </a:p>
        </p:txBody>
      </p:sp>
      <p:sp>
        <p:nvSpPr>
          <p:cNvPr id="34818" name="Rectangle 3"/>
          <p:cNvSpPr>
            <a:spLocks noGrp="1"/>
          </p:cNvSpPr>
          <p:nvPr>
            <p:ph idx="1"/>
          </p:nvPr>
        </p:nvSpPr>
        <p:spPr>
          <a:xfrm>
            <a:off x="2152650" y="1560933"/>
            <a:ext cx="7886700" cy="4351338"/>
          </a:xfrm>
        </p:spPr>
        <p:txBody>
          <a:bodyPr>
            <a:normAutofit/>
          </a:bodyPr>
          <a:lstStyle/>
          <a:p>
            <a:r>
              <a:rPr lang="en-US" sz="3200" dirty="0"/>
              <a:t>Local calibration factor (C</a:t>
            </a:r>
            <a:r>
              <a:rPr lang="en-US" sz="3200" baseline="-25000" dirty="0"/>
              <a:t>r</a:t>
            </a:r>
            <a:r>
              <a:rPr lang="en-US" sz="3200" dirty="0"/>
              <a:t>)</a:t>
            </a:r>
          </a:p>
          <a:p>
            <a:pPr lvl="1"/>
            <a:r>
              <a:rPr lang="en-US" sz="3200" dirty="0"/>
              <a:t>-</a:t>
            </a:r>
            <a:r>
              <a:rPr lang="en-US" sz="2800" dirty="0"/>
              <a:t>Adjusts SPF from HSM to local conditions</a:t>
            </a:r>
          </a:p>
          <a:p>
            <a:pPr lvl="1"/>
            <a:r>
              <a:rPr lang="en-US" sz="2800" dirty="0"/>
              <a:t>-Addresses local variations </a:t>
            </a:r>
          </a:p>
          <a:p>
            <a:endParaRPr lang="en-US" sz="3200" dirty="0"/>
          </a:p>
        </p:txBody>
      </p:sp>
      <p:sp>
        <p:nvSpPr>
          <p:cNvPr id="4" name="Flowchart: Predefined Process 3"/>
          <p:cNvSpPr/>
          <p:nvPr/>
        </p:nvSpPr>
        <p:spPr>
          <a:xfrm>
            <a:off x="9433780" y="3498776"/>
            <a:ext cx="992406"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549568" y="3483163"/>
            <a:ext cx="683200" cy="861774"/>
          </a:xfrm>
          <a:prstGeom prst="rect">
            <a:avLst/>
          </a:prstGeom>
          <a:noFill/>
        </p:spPr>
        <p:txBody>
          <a:bodyPr wrap="none" lIns="91440" tIns="45720" rIns="91440" bIns="45720">
            <a:spAutoFit/>
          </a:bodyPr>
          <a:lstStyle/>
          <a:p>
            <a:pPr algn="ct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Tree>
    <p:extLst>
      <p:ext uri="{BB962C8B-B14F-4D97-AF65-F5344CB8AC3E}">
        <p14:creationId xmlns:p14="http://schemas.microsoft.com/office/powerpoint/2010/main" val="35349591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 to CMFs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0124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 CMFs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CMFs should only be applied to the crash types and severities they are calibrated from</a:t>
                </a:r>
                <a:endParaRPr lang="en-US" dirty="0"/>
              </a:p>
              <a:p>
                <a14:m>
                  <m:oMath xmlns:m="http://schemas.openxmlformats.org/officeDocument/2006/math">
                    <m:r>
                      <a:rPr lang="en-US" i="1" dirty="0" smtClean="0">
                        <a:latin typeface="Cambria Math" panose="02040503050406030204" pitchFamily="18" charset="0"/>
                      </a:rPr>
                      <m:t>𝐸𝑥𝑝𝑒𝑐𝑡𝑒𝑑</m:t>
                    </m:r>
                    <m:r>
                      <a:rPr lang="en-US" i="1" dirty="0" smtClean="0">
                        <a:latin typeface="Cambria Math" panose="02040503050406030204" pitchFamily="18" charset="0"/>
                      </a:rPr>
                      <m:t> </m:t>
                    </m:r>
                    <m:r>
                      <a:rPr lang="en-US" i="1" dirty="0" smtClean="0">
                        <a:latin typeface="Cambria Math" panose="02040503050406030204" pitchFamily="18" charset="0"/>
                      </a:rPr>
                      <m:t>𝑐𝑟𝑎𝑠h𝑒𝑠</m:t>
                    </m:r>
                    <m:r>
                      <a:rPr lang="en-US" i="1" dirty="0" smtClean="0">
                        <a:latin typeface="Cambria Math" panose="02040503050406030204" pitchFamily="18" charset="0"/>
                      </a:rPr>
                      <m:t> </m:t>
                    </m:r>
                    <m:r>
                      <a:rPr lang="en-US" i="1" dirty="0" smtClean="0">
                        <a:latin typeface="Cambria Math" panose="02040503050406030204" pitchFamily="18" charset="0"/>
                      </a:rPr>
                      <m:t>𝑎𝑓𝑡𝑒𝑟</m:t>
                    </m:r>
                    <m:r>
                      <a:rPr lang="en-US" i="1" dirty="0" smtClean="0">
                        <a:latin typeface="Cambria Math" panose="02040503050406030204" pitchFamily="18" charset="0"/>
                      </a:rPr>
                      <m:t> </m:t>
                    </m:r>
                    <m:r>
                      <a:rPr lang="en-US" i="1" dirty="0" smtClean="0">
                        <a:latin typeface="Cambria Math" panose="02040503050406030204" pitchFamily="18" charset="0"/>
                      </a:rPr>
                      <m:t>𝑖𝑚𝑝𝑙𝑒𝑚𝑒𝑛𝑡𝑎𝑡𝑖𝑜𝑛</m:t>
                    </m:r>
                    <m:r>
                      <a:rPr lang="en-US" i="1" dirty="0" smtClean="0">
                        <a:latin typeface="Cambria Math" panose="02040503050406030204" pitchFamily="18" charset="0"/>
                      </a:rPr>
                      <m:t> = </m:t>
                    </m:r>
                    <m:r>
                      <a:rPr lang="en-US" i="1" dirty="0" smtClean="0">
                        <a:latin typeface="Cambria Math" panose="02040503050406030204" pitchFamily="18" charset="0"/>
                      </a:rPr>
                      <m:t>h𝑖𝑠𝑡𝑜𝑟𝑖𝑐</m:t>
                    </m:r>
                    <m:r>
                      <a:rPr lang="en-US" i="1" dirty="0" smtClean="0">
                        <a:latin typeface="Cambria Math" panose="02040503050406030204" pitchFamily="18" charset="0"/>
                      </a:rPr>
                      <m:t> </m:t>
                    </m:r>
                    <m:r>
                      <a:rPr lang="en-US" i="1" dirty="0" smtClean="0">
                        <a:latin typeface="Cambria Math" panose="02040503050406030204" pitchFamily="18" charset="0"/>
                      </a:rPr>
                      <m:t>𝑐𝑟𝑎𝑠h𝑒𝑠</m:t>
                    </m:r>
                    <m:r>
                      <a:rPr lang="en-US" i="1" dirty="0" smtClean="0">
                        <a:latin typeface="Cambria Math" panose="02040503050406030204" pitchFamily="18" charset="0"/>
                      </a:rPr>
                      <m:t>∗</m:t>
                    </m:r>
                    <m:r>
                      <a:rPr lang="en-US" i="1" dirty="0" smtClean="0">
                        <a:latin typeface="Cambria Math" panose="02040503050406030204" pitchFamily="18" charset="0"/>
                      </a:rPr>
                      <m:t>𝐶𝑀𝐹</m:t>
                    </m:r>
                  </m:oMath>
                </a14:m>
                <a:endParaRPr lang="en-US" b="0"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𝐸𝑥𝑝𝑒𝑐𝑡𝑒𝑑</m:t>
                    </m:r>
                    <m:r>
                      <a:rPr lang="en-US" b="0" i="1" smtClean="0">
                        <a:latin typeface="Cambria Math" panose="02040503050406030204" pitchFamily="18" charset="0"/>
                      </a:rPr>
                      <m:t> </m:t>
                    </m:r>
                    <m:r>
                      <a:rPr lang="en-US" b="0" i="1" smtClean="0">
                        <a:latin typeface="Cambria Math" panose="02040503050406030204" pitchFamily="18" charset="0"/>
                      </a:rPr>
                      <m:t>𝑐𝑟𝑎𝑠h</m:t>
                    </m:r>
                    <m:r>
                      <a:rPr lang="en-US" b="0" i="1" smtClean="0">
                        <a:latin typeface="Cambria Math" panose="02040503050406030204" pitchFamily="18" charset="0"/>
                      </a:rPr>
                      <m:t> </m:t>
                    </m:r>
                    <m:r>
                      <a:rPr lang="en-US" b="0" i="1" smtClean="0">
                        <a:latin typeface="Cambria Math" panose="02040503050406030204" pitchFamily="18" charset="0"/>
                      </a:rPr>
                      <m:t>𝑟𝑒𝑑𝑢𝑐𝑡𝑖𝑜𝑛</m:t>
                    </m:r>
                    <m:r>
                      <a:rPr lang="en-US" b="0" i="1" smtClean="0">
                        <a:latin typeface="Cambria Math" panose="02040503050406030204" pitchFamily="18" charset="0"/>
                      </a:rPr>
                      <m:t>=</m:t>
                    </m:r>
                    <m:r>
                      <a:rPr lang="en-US" b="0" i="1" smtClean="0">
                        <a:latin typeface="Cambria Math" panose="02040503050406030204" pitchFamily="18" charset="0"/>
                      </a:rPr>
                      <m:t>h𝑖𝑠𝑡𝑜𝑟𝑖𝑐</m:t>
                    </m:r>
                    <m:r>
                      <a:rPr lang="en-US" b="0" i="1" smtClean="0">
                        <a:latin typeface="Cambria Math" panose="02040503050406030204" pitchFamily="18" charset="0"/>
                      </a:rPr>
                      <m:t> </m:t>
                    </m:r>
                    <m:r>
                      <a:rPr lang="en-US" b="0" i="1" smtClean="0">
                        <a:latin typeface="Cambria Math" panose="02040503050406030204" pitchFamily="18" charset="0"/>
                      </a:rPr>
                      <m:t>𝑐𝑟𝑎𝑠h𝑒𝑠</m:t>
                    </m:r>
                    <m:r>
                      <a:rPr lang="en-US" b="0" i="1" smtClean="0">
                        <a:latin typeface="Cambria Math" panose="02040503050406030204" pitchFamily="18" charset="0"/>
                      </a:rPr>
                      <m:t>∗(1−</m:t>
                    </m:r>
                    <m:r>
                      <a:rPr lang="en-US" b="0" i="1" smtClean="0">
                        <a:latin typeface="Cambria Math" panose="02040503050406030204" pitchFamily="18" charset="0"/>
                      </a:rPr>
                      <m:t>𝐶𝑀𝐹</m:t>
                    </m:r>
                    <m:r>
                      <a:rPr lang="en-US" b="0" i="1" smtClean="0">
                        <a:latin typeface="Cambria Math" panose="02040503050406030204" pitchFamily="18" charset="0"/>
                      </a:rPr>
                      <m:t>)</m:t>
                    </m:r>
                  </m:oMath>
                </a14:m>
                <a:endParaRPr lang="en-US" dirty="0" smtClean="0"/>
              </a:p>
              <a:p>
                <a:r>
                  <a:rPr lang="en-US" dirty="0" smtClean="0"/>
                  <a:t>Expected crash reduction can be used to estimate a monetary value of safety benefit over a given study period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84" t="-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004278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Safety Council Crash Costs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4372320"/>
              </p:ext>
            </p:extLst>
          </p:nvPr>
        </p:nvGraphicFramePr>
        <p:xfrm>
          <a:off x="3183428" y="2386148"/>
          <a:ext cx="5849527" cy="3302000"/>
        </p:xfrm>
        <a:graphic>
          <a:graphicData uri="http://schemas.openxmlformats.org/drawingml/2006/table">
            <a:tbl>
              <a:tblPr firstRow="1" bandRow="1">
                <a:tableStyleId>{5C22544A-7EE6-4342-B048-85BDC9FD1C3A}</a:tableStyleId>
              </a:tblPr>
              <a:tblGrid>
                <a:gridCol w="2383516">
                  <a:extLst>
                    <a:ext uri="{9D8B030D-6E8A-4147-A177-3AD203B41FA5}">
                      <a16:colId xmlns:a16="http://schemas.microsoft.com/office/drawing/2014/main" val="3624699083"/>
                    </a:ext>
                  </a:extLst>
                </a:gridCol>
                <a:gridCol w="1402080">
                  <a:extLst>
                    <a:ext uri="{9D8B030D-6E8A-4147-A177-3AD203B41FA5}">
                      <a16:colId xmlns:a16="http://schemas.microsoft.com/office/drawing/2014/main" val="2836002429"/>
                    </a:ext>
                  </a:extLst>
                </a:gridCol>
                <a:gridCol w="2063931">
                  <a:extLst>
                    <a:ext uri="{9D8B030D-6E8A-4147-A177-3AD203B41FA5}">
                      <a16:colId xmlns:a16="http://schemas.microsoft.com/office/drawing/2014/main" val="1985678223"/>
                    </a:ext>
                  </a:extLst>
                </a:gridCol>
              </a:tblGrid>
              <a:tr h="370840">
                <a:tc>
                  <a:txBody>
                    <a:bodyPr/>
                    <a:lstStyle/>
                    <a:p>
                      <a:r>
                        <a:rPr lang="en-US" dirty="0" smtClean="0"/>
                        <a:t>Crash Type</a:t>
                      </a:r>
                      <a:endParaRPr lang="en-US" dirty="0"/>
                    </a:p>
                  </a:txBody>
                  <a:tcPr/>
                </a:tc>
                <a:tc>
                  <a:txBody>
                    <a:bodyPr/>
                    <a:lstStyle/>
                    <a:p>
                      <a:r>
                        <a:rPr lang="en-US" dirty="0" smtClean="0"/>
                        <a:t>Economic Cost</a:t>
                      </a:r>
                      <a:endParaRPr lang="en-US" dirty="0"/>
                    </a:p>
                  </a:txBody>
                  <a:tcPr/>
                </a:tc>
                <a:tc>
                  <a:txBody>
                    <a:bodyPr/>
                    <a:lstStyle/>
                    <a:p>
                      <a:r>
                        <a:rPr lang="en-US" dirty="0" smtClean="0"/>
                        <a:t>Comprehensive Cost</a:t>
                      </a:r>
                      <a:endParaRPr lang="en-US" dirty="0"/>
                    </a:p>
                  </a:txBody>
                  <a:tcPr/>
                </a:tc>
                <a:extLst>
                  <a:ext uri="{0D108BD9-81ED-4DB2-BD59-A6C34878D82A}">
                    <a16:rowId xmlns:a16="http://schemas.microsoft.com/office/drawing/2014/main" val="3753424152"/>
                  </a:ext>
                </a:extLst>
              </a:tr>
              <a:tr h="370840">
                <a:tc>
                  <a:txBody>
                    <a:bodyPr/>
                    <a:lstStyle/>
                    <a:p>
                      <a:r>
                        <a:rPr lang="en-US" dirty="0" smtClean="0"/>
                        <a:t>Fatality (K)</a:t>
                      </a:r>
                      <a:endParaRPr lang="en-US" dirty="0"/>
                    </a:p>
                  </a:txBody>
                  <a:tcPr/>
                </a:tc>
                <a:tc>
                  <a:txBody>
                    <a:bodyPr/>
                    <a:lstStyle/>
                    <a:p>
                      <a:r>
                        <a:rPr lang="en-US" dirty="0" smtClean="0"/>
                        <a:t>$1,550,000</a:t>
                      </a:r>
                      <a:endParaRPr lang="en-US" dirty="0"/>
                    </a:p>
                  </a:txBody>
                  <a:tcPr/>
                </a:tc>
                <a:tc>
                  <a:txBody>
                    <a:bodyPr/>
                    <a:lstStyle/>
                    <a:p>
                      <a:r>
                        <a:rPr lang="en-US" dirty="0" smtClean="0"/>
                        <a:t>$10,080,000</a:t>
                      </a:r>
                      <a:endParaRPr lang="en-US" dirty="0"/>
                    </a:p>
                  </a:txBody>
                  <a:tcPr/>
                </a:tc>
                <a:extLst>
                  <a:ext uri="{0D108BD9-81ED-4DB2-BD59-A6C34878D82A}">
                    <a16:rowId xmlns:a16="http://schemas.microsoft.com/office/drawing/2014/main" val="2257822366"/>
                  </a:ext>
                </a:extLst>
              </a:tr>
              <a:tr h="370840">
                <a:tc>
                  <a:txBody>
                    <a:bodyPr/>
                    <a:lstStyle/>
                    <a:p>
                      <a:r>
                        <a:rPr lang="en-US" dirty="0" smtClean="0"/>
                        <a:t>Incapacitating</a:t>
                      </a:r>
                      <a:r>
                        <a:rPr lang="en-US" baseline="0" dirty="0" smtClean="0"/>
                        <a:t> Injury (A)</a:t>
                      </a:r>
                      <a:endParaRPr lang="en-US" dirty="0"/>
                    </a:p>
                  </a:txBody>
                  <a:tcPr/>
                </a:tc>
                <a:tc>
                  <a:txBody>
                    <a:bodyPr/>
                    <a:lstStyle/>
                    <a:p>
                      <a:r>
                        <a:rPr lang="en-US" dirty="0" smtClean="0"/>
                        <a:t>$90,000</a:t>
                      </a:r>
                      <a:endParaRPr lang="en-US" dirty="0"/>
                    </a:p>
                  </a:txBody>
                  <a:tcPr/>
                </a:tc>
                <a:tc>
                  <a:txBody>
                    <a:bodyPr/>
                    <a:lstStyle/>
                    <a:p>
                      <a:r>
                        <a:rPr lang="en-US" dirty="0" smtClean="0"/>
                        <a:t>$1,100,000</a:t>
                      </a:r>
                      <a:endParaRPr lang="en-US" dirty="0"/>
                    </a:p>
                  </a:txBody>
                  <a:tcPr/>
                </a:tc>
                <a:extLst>
                  <a:ext uri="{0D108BD9-81ED-4DB2-BD59-A6C34878D82A}">
                    <a16:rowId xmlns:a16="http://schemas.microsoft.com/office/drawing/2014/main" val="78951149"/>
                  </a:ext>
                </a:extLst>
              </a:tr>
              <a:tr h="370840">
                <a:tc>
                  <a:txBody>
                    <a:bodyPr/>
                    <a:lstStyle/>
                    <a:p>
                      <a:r>
                        <a:rPr lang="en-US" dirty="0" smtClean="0"/>
                        <a:t>Non-Incapacitating</a:t>
                      </a:r>
                      <a:r>
                        <a:rPr lang="en-US" baseline="0" dirty="0" smtClean="0"/>
                        <a:t> Injury (B)</a:t>
                      </a:r>
                      <a:endParaRPr lang="en-US" dirty="0"/>
                    </a:p>
                  </a:txBody>
                  <a:tcPr/>
                </a:tc>
                <a:tc>
                  <a:txBody>
                    <a:bodyPr/>
                    <a:lstStyle/>
                    <a:p>
                      <a:r>
                        <a:rPr lang="en-US" dirty="0" smtClean="0"/>
                        <a:t>$26,000</a:t>
                      </a:r>
                      <a:endParaRPr lang="en-US" dirty="0"/>
                    </a:p>
                  </a:txBody>
                  <a:tcPr/>
                </a:tc>
                <a:tc>
                  <a:txBody>
                    <a:bodyPr/>
                    <a:lstStyle/>
                    <a:p>
                      <a:r>
                        <a:rPr lang="en-US" dirty="0" smtClean="0"/>
                        <a:t>$304,000</a:t>
                      </a:r>
                      <a:endParaRPr lang="en-US" dirty="0"/>
                    </a:p>
                  </a:txBody>
                  <a:tcPr/>
                </a:tc>
                <a:extLst>
                  <a:ext uri="{0D108BD9-81ED-4DB2-BD59-A6C34878D82A}">
                    <a16:rowId xmlns:a16="http://schemas.microsoft.com/office/drawing/2014/main" val="3042629557"/>
                  </a:ext>
                </a:extLst>
              </a:tr>
              <a:tr h="370840">
                <a:tc>
                  <a:txBody>
                    <a:bodyPr/>
                    <a:lstStyle/>
                    <a:p>
                      <a:r>
                        <a:rPr lang="en-US" dirty="0" smtClean="0"/>
                        <a:t>Possible Injury (C)</a:t>
                      </a:r>
                      <a:endParaRPr lang="en-US" dirty="0"/>
                    </a:p>
                  </a:txBody>
                  <a:tcPr/>
                </a:tc>
                <a:tc>
                  <a:txBody>
                    <a:bodyPr/>
                    <a:lstStyle/>
                    <a:p>
                      <a:r>
                        <a:rPr lang="en-US" dirty="0" smtClean="0"/>
                        <a:t>$21,000</a:t>
                      </a:r>
                      <a:endParaRPr lang="en-US" dirty="0"/>
                    </a:p>
                  </a:txBody>
                  <a:tcPr/>
                </a:tc>
                <a:tc>
                  <a:txBody>
                    <a:bodyPr/>
                    <a:lstStyle/>
                    <a:p>
                      <a:r>
                        <a:rPr lang="en-US" dirty="0" smtClean="0"/>
                        <a:t>$140,000</a:t>
                      </a:r>
                      <a:endParaRPr lang="en-US" dirty="0"/>
                    </a:p>
                  </a:txBody>
                  <a:tcPr/>
                </a:tc>
                <a:extLst>
                  <a:ext uri="{0D108BD9-81ED-4DB2-BD59-A6C34878D82A}">
                    <a16:rowId xmlns:a16="http://schemas.microsoft.com/office/drawing/2014/main" val="4098596653"/>
                  </a:ext>
                </a:extLst>
              </a:tr>
              <a:tr h="370840">
                <a:tc>
                  <a:txBody>
                    <a:bodyPr/>
                    <a:lstStyle/>
                    <a:p>
                      <a:r>
                        <a:rPr lang="en-US" dirty="0" smtClean="0"/>
                        <a:t>Property Damage Only (O)</a:t>
                      </a:r>
                      <a:endParaRPr lang="en-US" dirty="0"/>
                    </a:p>
                  </a:txBody>
                  <a:tcPr/>
                </a:tc>
                <a:tc>
                  <a:txBody>
                    <a:bodyPr/>
                    <a:lstStyle/>
                    <a:p>
                      <a:r>
                        <a:rPr lang="en-US" dirty="0" smtClean="0"/>
                        <a:t>$4,200</a:t>
                      </a:r>
                      <a:endParaRPr lang="en-US" dirty="0"/>
                    </a:p>
                  </a:txBody>
                  <a:tcPr/>
                </a:tc>
                <a:tc>
                  <a:txBody>
                    <a:bodyPr/>
                    <a:lstStyle/>
                    <a:p>
                      <a:r>
                        <a:rPr lang="en-US" dirty="0" smtClean="0"/>
                        <a:t>$8,500</a:t>
                      </a:r>
                      <a:endParaRPr lang="en-US" dirty="0"/>
                    </a:p>
                  </a:txBody>
                  <a:tcPr/>
                </a:tc>
                <a:extLst>
                  <a:ext uri="{0D108BD9-81ED-4DB2-BD59-A6C34878D82A}">
                    <a16:rowId xmlns:a16="http://schemas.microsoft.com/office/drawing/2014/main" val="2011799306"/>
                  </a:ext>
                </a:extLst>
              </a:tr>
            </a:tbl>
          </a:graphicData>
        </a:graphic>
      </p:graphicFrame>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064098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ways to obtain a CMF (now)</a:t>
            </a:r>
            <a:endParaRPr lang="en-US" dirty="0"/>
          </a:p>
        </p:txBody>
      </p:sp>
      <p:sp>
        <p:nvSpPr>
          <p:cNvPr id="3" name="Content Placeholder 2"/>
          <p:cNvSpPr>
            <a:spLocks noGrp="1"/>
          </p:cNvSpPr>
          <p:nvPr>
            <p:ph idx="1"/>
          </p:nvPr>
        </p:nvSpPr>
        <p:spPr/>
        <p:txBody>
          <a:bodyPr/>
          <a:lstStyle/>
          <a:p>
            <a:r>
              <a:rPr lang="en-US" dirty="0" smtClean="0"/>
              <a:t>Pick the best rated, or the “one on top”</a:t>
            </a:r>
          </a:p>
          <a:p>
            <a:r>
              <a:rPr lang="en-US" dirty="0" smtClean="0"/>
              <a:t>Examine all possible CMFs, using only the summary info provided in the CMF Clearinghouse</a:t>
            </a:r>
          </a:p>
          <a:p>
            <a:r>
              <a:rPr lang="en-US" dirty="0" smtClean="0"/>
              <a:t>Dig into each study that represents a CMF in the clearinghouse, and choose the one most relevant to your project.</a:t>
            </a:r>
          </a:p>
          <a:p>
            <a:r>
              <a:rPr lang="en-US" dirty="0" smtClean="0"/>
              <a:t>Find information outside the CMF clearinghouse (a study or past experience)</a:t>
            </a:r>
          </a:p>
          <a:p>
            <a:r>
              <a:rPr lang="en-US" dirty="0" smtClean="0"/>
              <a:t>Conduct a research study using crash data and develop your own CMF</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
        <p:nvSpPr>
          <p:cNvPr id="5" name="TextBox 4"/>
          <p:cNvSpPr txBox="1"/>
          <p:nvPr/>
        </p:nvSpPr>
        <p:spPr>
          <a:xfrm rot="21057872">
            <a:off x="5735514" y="5479294"/>
            <a:ext cx="4833258" cy="461665"/>
          </a:xfrm>
          <a:prstGeom prst="rect">
            <a:avLst/>
          </a:prstGeom>
          <a:solidFill>
            <a:schemeClr val="accent1"/>
          </a:solidFill>
        </p:spPr>
        <p:txBody>
          <a:bodyPr wrap="square" rtlCol="0">
            <a:spAutoFit/>
          </a:bodyPr>
          <a:lstStyle/>
          <a:p>
            <a:r>
              <a:rPr lang="en-US" sz="2400" dirty="0" smtClean="0">
                <a:solidFill>
                  <a:schemeClr val="bg1"/>
                </a:solidFill>
              </a:rPr>
              <a:t>How should the Cabinet do this?</a:t>
            </a:r>
            <a:endParaRPr lang="en-US" sz="2400" dirty="0">
              <a:solidFill>
                <a:schemeClr val="bg1"/>
              </a:solidFill>
            </a:endParaRPr>
          </a:p>
        </p:txBody>
      </p:sp>
    </p:spTree>
    <p:extLst>
      <p:ext uri="{BB962C8B-B14F-4D97-AF65-F5344CB8AC3E}">
        <p14:creationId xmlns:p14="http://schemas.microsoft.com/office/powerpoint/2010/main" val="236581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CMF Example: Bike Lane</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
        <p:nvSpPr>
          <p:cNvPr id="5" name="Content Placeholder 2"/>
          <p:cNvSpPr>
            <a:spLocks noGrp="1"/>
          </p:cNvSpPr>
          <p:nvPr>
            <p:ph idx="1"/>
          </p:nvPr>
        </p:nvSpPr>
        <p:spPr/>
        <p:txBody>
          <a:bodyPr/>
          <a:lstStyle/>
          <a:p>
            <a:r>
              <a:rPr lang="en-US" dirty="0" smtClean="0"/>
              <a:t>Urban 2 Lane road</a:t>
            </a:r>
          </a:p>
          <a:p>
            <a:r>
              <a:rPr lang="en-US" dirty="0" smtClean="0"/>
              <a:t>2 Miles</a:t>
            </a:r>
          </a:p>
          <a:p>
            <a:r>
              <a:rPr lang="en-US" dirty="0" smtClean="0"/>
              <a:t>5-Yr Crash history:</a:t>
            </a:r>
          </a:p>
          <a:p>
            <a:endParaRPr lang="en-US" dirty="0"/>
          </a:p>
          <a:p>
            <a:endParaRPr lang="en-US" dirty="0" smtClean="0"/>
          </a:p>
          <a:p>
            <a:endParaRPr lang="en-US" dirty="0"/>
          </a:p>
          <a:p>
            <a:endParaRPr lang="en-US" dirty="0" smtClean="0"/>
          </a:p>
          <a:p>
            <a:pPr marL="0" indent="0">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254928984"/>
              </p:ext>
            </p:extLst>
          </p:nvPr>
        </p:nvGraphicFramePr>
        <p:xfrm>
          <a:off x="1444531" y="3178968"/>
          <a:ext cx="4146371" cy="1651000"/>
        </p:xfrm>
        <a:graphic>
          <a:graphicData uri="http://schemas.openxmlformats.org/drawingml/2006/table">
            <a:tbl>
              <a:tblPr firstRow="1" bandRow="1">
                <a:tableStyleId>{5C22544A-7EE6-4342-B048-85BDC9FD1C3A}</a:tableStyleId>
              </a:tblPr>
              <a:tblGrid>
                <a:gridCol w="1542508">
                  <a:extLst>
                    <a:ext uri="{9D8B030D-6E8A-4147-A177-3AD203B41FA5}">
                      <a16:colId xmlns:a16="http://schemas.microsoft.com/office/drawing/2014/main" val="3971562508"/>
                    </a:ext>
                  </a:extLst>
                </a:gridCol>
                <a:gridCol w="1036320">
                  <a:extLst>
                    <a:ext uri="{9D8B030D-6E8A-4147-A177-3AD203B41FA5}">
                      <a16:colId xmlns:a16="http://schemas.microsoft.com/office/drawing/2014/main" val="2639083730"/>
                    </a:ext>
                  </a:extLst>
                </a:gridCol>
                <a:gridCol w="740229">
                  <a:extLst>
                    <a:ext uri="{9D8B030D-6E8A-4147-A177-3AD203B41FA5}">
                      <a16:colId xmlns:a16="http://schemas.microsoft.com/office/drawing/2014/main" val="3775358940"/>
                    </a:ext>
                  </a:extLst>
                </a:gridCol>
                <a:gridCol w="827314">
                  <a:extLst>
                    <a:ext uri="{9D8B030D-6E8A-4147-A177-3AD203B41FA5}">
                      <a16:colId xmlns:a16="http://schemas.microsoft.com/office/drawing/2014/main" val="4173344714"/>
                    </a:ext>
                  </a:extLst>
                </a:gridCol>
              </a:tblGrid>
              <a:tr h="370840">
                <a:tc>
                  <a:txBody>
                    <a:bodyPr/>
                    <a:lstStyle/>
                    <a:p>
                      <a:r>
                        <a:rPr lang="en-US" dirty="0" smtClean="0"/>
                        <a:t>Crash Type</a:t>
                      </a:r>
                      <a:endParaRPr lang="en-US" dirty="0"/>
                    </a:p>
                  </a:txBody>
                  <a:tcPr/>
                </a:tc>
                <a:tc>
                  <a:txBody>
                    <a:bodyPr/>
                    <a:lstStyle/>
                    <a:p>
                      <a:r>
                        <a:rPr lang="en-US" dirty="0" smtClean="0"/>
                        <a:t>Injury</a:t>
                      </a:r>
                      <a:endParaRPr lang="en-US" dirty="0"/>
                    </a:p>
                  </a:txBody>
                  <a:tcPr/>
                </a:tc>
                <a:tc>
                  <a:txBody>
                    <a:bodyPr/>
                    <a:lstStyle/>
                    <a:p>
                      <a:r>
                        <a:rPr lang="en-US" dirty="0" smtClean="0"/>
                        <a:t>PDO</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val="2397898338"/>
                  </a:ext>
                </a:extLst>
              </a:tr>
              <a:tr h="370840">
                <a:tc>
                  <a:txBody>
                    <a:bodyPr/>
                    <a:lstStyle/>
                    <a:p>
                      <a:r>
                        <a:rPr lang="en-US" dirty="0" smtClean="0"/>
                        <a:t>All</a:t>
                      </a:r>
                      <a:r>
                        <a:rPr lang="en-US" baseline="0" dirty="0" smtClean="0"/>
                        <a:t> Crashes</a:t>
                      </a:r>
                      <a:endParaRPr lang="en-US" dirty="0"/>
                    </a:p>
                  </a:txBody>
                  <a:tcPr/>
                </a:tc>
                <a:tc>
                  <a:txBody>
                    <a:bodyPr/>
                    <a:lstStyle/>
                    <a:p>
                      <a:r>
                        <a:rPr lang="en-US" dirty="0" smtClean="0"/>
                        <a:t>20</a:t>
                      </a:r>
                      <a:endParaRPr lang="en-US" dirty="0"/>
                    </a:p>
                  </a:txBody>
                  <a:tcPr/>
                </a:tc>
                <a:tc>
                  <a:txBody>
                    <a:bodyPr/>
                    <a:lstStyle/>
                    <a:p>
                      <a:r>
                        <a:rPr lang="en-US" dirty="0" smtClean="0"/>
                        <a:t>25</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1300022007"/>
                  </a:ext>
                </a:extLst>
              </a:tr>
              <a:tr h="370840">
                <a:tc>
                  <a:txBody>
                    <a:bodyPr/>
                    <a:lstStyle/>
                    <a:p>
                      <a:r>
                        <a:rPr lang="en-US" dirty="0" smtClean="0"/>
                        <a:t>Vehicle/Bike Crashes</a:t>
                      </a:r>
                      <a:endParaRPr lang="en-US" dirty="0"/>
                    </a:p>
                  </a:txBody>
                  <a:tcPr/>
                </a:tc>
                <a:tc>
                  <a:txBody>
                    <a:bodyPr/>
                    <a:lstStyle/>
                    <a:p>
                      <a:r>
                        <a:rPr lang="en-US" dirty="0" smtClean="0"/>
                        <a:t>10</a:t>
                      </a:r>
                      <a:endParaRPr lang="en-US" dirty="0"/>
                    </a:p>
                  </a:txBody>
                  <a:tcPr/>
                </a:tc>
                <a:tc>
                  <a:txBody>
                    <a:bodyPr/>
                    <a:lstStyle/>
                    <a:p>
                      <a:r>
                        <a:rPr lang="en-US" dirty="0" smtClean="0"/>
                        <a:t>5</a:t>
                      </a:r>
                      <a:endParaRPr lang="en-US" dirty="0"/>
                    </a:p>
                  </a:txBody>
                  <a:tcPr/>
                </a:tc>
                <a:tc>
                  <a:txBody>
                    <a:bodyPr/>
                    <a:lstStyle/>
                    <a:p>
                      <a:r>
                        <a:rPr lang="en-US" dirty="0" smtClean="0"/>
                        <a:t>15</a:t>
                      </a:r>
                      <a:endParaRPr lang="en-US" dirty="0"/>
                    </a:p>
                  </a:txBody>
                  <a:tcPr/>
                </a:tc>
                <a:extLst>
                  <a:ext uri="{0D108BD9-81ED-4DB2-BD59-A6C34878D82A}">
                    <a16:rowId xmlns:a16="http://schemas.microsoft.com/office/drawing/2014/main" val="1761323863"/>
                  </a:ext>
                </a:extLst>
              </a:tr>
            </a:tbl>
          </a:graphicData>
        </a:graphic>
      </p:graphicFrame>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2466"/>
          <a:stretch/>
        </p:blipFill>
        <p:spPr>
          <a:xfrm>
            <a:off x="5914125" y="2004262"/>
            <a:ext cx="4854490" cy="4464800"/>
          </a:xfrm>
          <a:prstGeom prst="rect">
            <a:avLst/>
          </a:prstGeom>
        </p:spPr>
      </p:pic>
      <p:sp>
        <p:nvSpPr>
          <p:cNvPr id="3" name="TextBox 2"/>
          <p:cNvSpPr txBox="1"/>
          <p:nvPr/>
        </p:nvSpPr>
        <p:spPr>
          <a:xfrm>
            <a:off x="1724296" y="5572935"/>
            <a:ext cx="3814354"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Which CMF do you use?</a:t>
            </a:r>
            <a:endParaRPr lang="en-US" sz="2000" b="1" dirty="0">
              <a:latin typeface="Arial" panose="020B0604020202020204" pitchFamily="34" charset="0"/>
              <a:cs typeface="Arial" panose="020B0604020202020204" pitchFamily="34" charset="0"/>
            </a:endParaRPr>
          </a:p>
        </p:txBody>
      </p:sp>
      <p:sp>
        <p:nvSpPr>
          <p:cNvPr id="10" name="Oval 9"/>
          <p:cNvSpPr/>
          <p:nvPr/>
        </p:nvSpPr>
        <p:spPr>
          <a:xfrm>
            <a:off x="5590902" y="2429691"/>
            <a:ext cx="5701938" cy="12279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0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CMF Example: Bike Lane</a:t>
            </a:r>
            <a:endParaRPr lang="en-US" dirty="0"/>
          </a:p>
        </p:txBody>
      </p:sp>
      <p:sp>
        <p:nvSpPr>
          <p:cNvPr id="3" name="Content Placeholder 2"/>
          <p:cNvSpPr>
            <a:spLocks noGrp="1"/>
          </p:cNvSpPr>
          <p:nvPr>
            <p:ph idx="1"/>
          </p:nvPr>
        </p:nvSpPr>
        <p:spPr>
          <a:xfrm>
            <a:off x="1261872" y="1828800"/>
            <a:ext cx="3989397" cy="4351337"/>
          </a:xfrm>
        </p:spPr>
        <p:txBody>
          <a:bodyPr/>
          <a:lstStyle/>
          <a:p>
            <a:r>
              <a:rPr lang="en-US" dirty="0" smtClean="0"/>
              <a:t>Urban 2 Lane road</a:t>
            </a:r>
          </a:p>
          <a:p>
            <a:r>
              <a:rPr lang="en-US" dirty="0" smtClean="0"/>
              <a:t>2 Miles</a:t>
            </a:r>
          </a:p>
          <a:p>
            <a:r>
              <a:rPr lang="en-US" dirty="0" smtClean="0"/>
              <a:t>5-Yr Crash history:</a:t>
            </a:r>
          </a:p>
          <a:p>
            <a:endParaRPr lang="en-US" dirty="0" smtClean="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081100617"/>
              </p:ext>
            </p:extLst>
          </p:nvPr>
        </p:nvGraphicFramePr>
        <p:xfrm>
          <a:off x="1444531" y="3178968"/>
          <a:ext cx="4146371" cy="1651000"/>
        </p:xfrm>
        <a:graphic>
          <a:graphicData uri="http://schemas.openxmlformats.org/drawingml/2006/table">
            <a:tbl>
              <a:tblPr firstRow="1" bandRow="1">
                <a:tableStyleId>{5C22544A-7EE6-4342-B048-85BDC9FD1C3A}</a:tableStyleId>
              </a:tblPr>
              <a:tblGrid>
                <a:gridCol w="1542508">
                  <a:extLst>
                    <a:ext uri="{9D8B030D-6E8A-4147-A177-3AD203B41FA5}">
                      <a16:colId xmlns:a16="http://schemas.microsoft.com/office/drawing/2014/main" val="3971562508"/>
                    </a:ext>
                  </a:extLst>
                </a:gridCol>
                <a:gridCol w="1036320">
                  <a:extLst>
                    <a:ext uri="{9D8B030D-6E8A-4147-A177-3AD203B41FA5}">
                      <a16:colId xmlns:a16="http://schemas.microsoft.com/office/drawing/2014/main" val="2639083730"/>
                    </a:ext>
                  </a:extLst>
                </a:gridCol>
                <a:gridCol w="740229">
                  <a:extLst>
                    <a:ext uri="{9D8B030D-6E8A-4147-A177-3AD203B41FA5}">
                      <a16:colId xmlns:a16="http://schemas.microsoft.com/office/drawing/2014/main" val="3775358940"/>
                    </a:ext>
                  </a:extLst>
                </a:gridCol>
                <a:gridCol w="827314">
                  <a:extLst>
                    <a:ext uri="{9D8B030D-6E8A-4147-A177-3AD203B41FA5}">
                      <a16:colId xmlns:a16="http://schemas.microsoft.com/office/drawing/2014/main" val="4173344714"/>
                    </a:ext>
                  </a:extLst>
                </a:gridCol>
              </a:tblGrid>
              <a:tr h="370840">
                <a:tc>
                  <a:txBody>
                    <a:bodyPr/>
                    <a:lstStyle/>
                    <a:p>
                      <a:r>
                        <a:rPr lang="en-US" dirty="0" smtClean="0"/>
                        <a:t>Crash Type</a:t>
                      </a:r>
                      <a:endParaRPr lang="en-US" dirty="0"/>
                    </a:p>
                  </a:txBody>
                  <a:tcPr/>
                </a:tc>
                <a:tc>
                  <a:txBody>
                    <a:bodyPr/>
                    <a:lstStyle/>
                    <a:p>
                      <a:r>
                        <a:rPr lang="en-US" dirty="0" smtClean="0"/>
                        <a:t>Injury</a:t>
                      </a:r>
                      <a:endParaRPr lang="en-US" dirty="0"/>
                    </a:p>
                  </a:txBody>
                  <a:tcPr/>
                </a:tc>
                <a:tc>
                  <a:txBody>
                    <a:bodyPr/>
                    <a:lstStyle/>
                    <a:p>
                      <a:r>
                        <a:rPr lang="en-US" dirty="0" smtClean="0"/>
                        <a:t>PDO</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val="2397898338"/>
                  </a:ext>
                </a:extLst>
              </a:tr>
              <a:tr h="370840">
                <a:tc>
                  <a:txBody>
                    <a:bodyPr/>
                    <a:lstStyle/>
                    <a:p>
                      <a:r>
                        <a:rPr lang="en-US" dirty="0" smtClean="0"/>
                        <a:t>All</a:t>
                      </a:r>
                      <a:r>
                        <a:rPr lang="en-US" baseline="0" dirty="0" smtClean="0"/>
                        <a:t> Crashes</a:t>
                      </a:r>
                      <a:endParaRPr lang="en-US" dirty="0"/>
                    </a:p>
                  </a:txBody>
                  <a:tcPr/>
                </a:tc>
                <a:tc>
                  <a:txBody>
                    <a:bodyPr/>
                    <a:lstStyle/>
                    <a:p>
                      <a:r>
                        <a:rPr lang="en-US" dirty="0" smtClean="0"/>
                        <a:t>20</a:t>
                      </a:r>
                      <a:endParaRPr lang="en-US" dirty="0"/>
                    </a:p>
                  </a:txBody>
                  <a:tcPr/>
                </a:tc>
                <a:tc>
                  <a:txBody>
                    <a:bodyPr/>
                    <a:lstStyle/>
                    <a:p>
                      <a:r>
                        <a:rPr lang="en-US" dirty="0" smtClean="0"/>
                        <a:t>25</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1300022007"/>
                  </a:ext>
                </a:extLst>
              </a:tr>
              <a:tr h="370840">
                <a:tc>
                  <a:txBody>
                    <a:bodyPr/>
                    <a:lstStyle/>
                    <a:p>
                      <a:r>
                        <a:rPr lang="en-US" dirty="0" smtClean="0"/>
                        <a:t>Vehicle/Bike Crashes</a:t>
                      </a:r>
                      <a:endParaRPr lang="en-US" dirty="0"/>
                    </a:p>
                  </a:txBody>
                  <a:tcPr/>
                </a:tc>
                <a:tc>
                  <a:txBody>
                    <a:bodyPr/>
                    <a:lstStyle/>
                    <a:p>
                      <a:r>
                        <a:rPr lang="en-US" dirty="0" smtClean="0"/>
                        <a:t>10</a:t>
                      </a:r>
                      <a:endParaRPr lang="en-US" dirty="0"/>
                    </a:p>
                  </a:txBody>
                  <a:tcPr/>
                </a:tc>
                <a:tc>
                  <a:txBody>
                    <a:bodyPr/>
                    <a:lstStyle/>
                    <a:p>
                      <a:r>
                        <a:rPr lang="en-US" dirty="0" smtClean="0"/>
                        <a:t>5</a:t>
                      </a:r>
                      <a:endParaRPr lang="en-US" dirty="0"/>
                    </a:p>
                  </a:txBody>
                  <a:tcPr/>
                </a:tc>
                <a:tc>
                  <a:txBody>
                    <a:bodyPr/>
                    <a:lstStyle/>
                    <a:p>
                      <a:r>
                        <a:rPr lang="en-US" dirty="0" smtClean="0"/>
                        <a:t>15</a:t>
                      </a:r>
                      <a:endParaRPr lang="en-US" dirty="0"/>
                    </a:p>
                  </a:txBody>
                  <a:tcPr/>
                </a:tc>
                <a:extLst>
                  <a:ext uri="{0D108BD9-81ED-4DB2-BD59-A6C34878D82A}">
                    <a16:rowId xmlns:a16="http://schemas.microsoft.com/office/drawing/2014/main" val="1761323863"/>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923" y="4972276"/>
            <a:ext cx="7258050" cy="1714500"/>
          </a:xfrm>
          <a:prstGeom prst="rect">
            <a:avLst/>
          </a:prstGeom>
        </p:spPr>
      </p:pic>
      <p:cxnSp>
        <p:nvCxnSpPr>
          <p:cNvPr id="9" name="Straight Arrow Connector 8"/>
          <p:cNvCxnSpPr/>
          <p:nvPr/>
        </p:nvCxnSpPr>
        <p:spPr>
          <a:xfrm flipV="1">
            <a:off x="3579224" y="4004468"/>
            <a:ext cx="1532707" cy="1717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11917" y="4066903"/>
            <a:ext cx="132174" cy="22507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5886927" y="1828801"/>
            <a:ext cx="4127930" cy="2412274"/>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u="sng" dirty="0" smtClean="0"/>
              <a:t>5-Yr Crash reduction</a:t>
            </a:r>
          </a:p>
          <a:p>
            <a:r>
              <a:rPr lang="en-US" dirty="0" smtClean="0"/>
              <a:t>All crashes: 45*(1-1.05)= </a:t>
            </a:r>
            <a:r>
              <a:rPr lang="en-US" b="1" dirty="0" smtClean="0"/>
              <a:t>-2.25 crashes</a:t>
            </a:r>
          </a:p>
          <a:p>
            <a:r>
              <a:rPr lang="en-US" dirty="0" smtClean="0"/>
              <a:t>Injury crashes: 20*(1-1.14)= </a:t>
            </a:r>
            <a:r>
              <a:rPr lang="en-US" b="1" dirty="0" smtClean="0"/>
              <a:t>-2.8 crashes</a:t>
            </a:r>
          </a:p>
          <a:p>
            <a:endParaRPr lang="en-US" dirty="0" smtClean="0"/>
          </a:p>
        </p:txBody>
      </p:sp>
    </p:spTree>
    <p:extLst>
      <p:ext uri="{BB962C8B-B14F-4D97-AF65-F5344CB8AC3E}">
        <p14:creationId xmlns:p14="http://schemas.microsoft.com/office/powerpoint/2010/main" val="115996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CMF Example: Bike Lane</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
        <p:nvSpPr>
          <p:cNvPr id="5" name="Content Placeholder 2"/>
          <p:cNvSpPr>
            <a:spLocks noGrp="1"/>
          </p:cNvSpPr>
          <p:nvPr>
            <p:ph idx="1"/>
          </p:nvPr>
        </p:nvSpPr>
        <p:spPr/>
        <p:txBody>
          <a:bodyPr/>
          <a:lstStyle/>
          <a:p>
            <a:r>
              <a:rPr lang="en-US" dirty="0" smtClean="0"/>
              <a:t>Urban 2 Lane road</a:t>
            </a:r>
          </a:p>
          <a:p>
            <a:r>
              <a:rPr lang="en-US" dirty="0" smtClean="0"/>
              <a:t>2 Miles</a:t>
            </a:r>
          </a:p>
          <a:p>
            <a:r>
              <a:rPr lang="en-US" dirty="0" smtClean="0"/>
              <a:t>5-Yr Crash history:</a:t>
            </a:r>
          </a:p>
          <a:p>
            <a:endParaRPr lang="en-US" dirty="0"/>
          </a:p>
          <a:p>
            <a:endParaRPr lang="en-US" dirty="0" smtClean="0"/>
          </a:p>
          <a:p>
            <a:endParaRPr lang="en-US" dirty="0"/>
          </a:p>
          <a:p>
            <a:endParaRPr lang="en-US" dirty="0" smtClean="0"/>
          </a:p>
          <a:p>
            <a:pPr marL="0" indent="0">
              <a:buNone/>
            </a:pPr>
            <a:endParaRPr lang="en-US" dirty="0" smtClean="0"/>
          </a:p>
        </p:txBody>
      </p:sp>
      <p:graphicFrame>
        <p:nvGraphicFramePr>
          <p:cNvPr id="6" name="Table 5"/>
          <p:cNvGraphicFramePr>
            <a:graphicFrameLocks noGrp="1"/>
          </p:cNvGraphicFramePr>
          <p:nvPr>
            <p:extLst/>
          </p:nvPr>
        </p:nvGraphicFramePr>
        <p:xfrm>
          <a:off x="1444531" y="3178968"/>
          <a:ext cx="4146371" cy="1651000"/>
        </p:xfrm>
        <a:graphic>
          <a:graphicData uri="http://schemas.openxmlformats.org/drawingml/2006/table">
            <a:tbl>
              <a:tblPr firstRow="1" bandRow="1">
                <a:tableStyleId>{5C22544A-7EE6-4342-B048-85BDC9FD1C3A}</a:tableStyleId>
              </a:tblPr>
              <a:tblGrid>
                <a:gridCol w="1542508">
                  <a:extLst>
                    <a:ext uri="{9D8B030D-6E8A-4147-A177-3AD203B41FA5}">
                      <a16:colId xmlns:a16="http://schemas.microsoft.com/office/drawing/2014/main" val="3971562508"/>
                    </a:ext>
                  </a:extLst>
                </a:gridCol>
                <a:gridCol w="1036320">
                  <a:extLst>
                    <a:ext uri="{9D8B030D-6E8A-4147-A177-3AD203B41FA5}">
                      <a16:colId xmlns:a16="http://schemas.microsoft.com/office/drawing/2014/main" val="2639083730"/>
                    </a:ext>
                  </a:extLst>
                </a:gridCol>
                <a:gridCol w="740229">
                  <a:extLst>
                    <a:ext uri="{9D8B030D-6E8A-4147-A177-3AD203B41FA5}">
                      <a16:colId xmlns:a16="http://schemas.microsoft.com/office/drawing/2014/main" val="3775358940"/>
                    </a:ext>
                  </a:extLst>
                </a:gridCol>
                <a:gridCol w="827314">
                  <a:extLst>
                    <a:ext uri="{9D8B030D-6E8A-4147-A177-3AD203B41FA5}">
                      <a16:colId xmlns:a16="http://schemas.microsoft.com/office/drawing/2014/main" val="4173344714"/>
                    </a:ext>
                  </a:extLst>
                </a:gridCol>
              </a:tblGrid>
              <a:tr h="370840">
                <a:tc>
                  <a:txBody>
                    <a:bodyPr/>
                    <a:lstStyle/>
                    <a:p>
                      <a:r>
                        <a:rPr lang="en-US" dirty="0" smtClean="0"/>
                        <a:t>Crash Type</a:t>
                      </a:r>
                      <a:endParaRPr lang="en-US" dirty="0"/>
                    </a:p>
                  </a:txBody>
                  <a:tcPr/>
                </a:tc>
                <a:tc>
                  <a:txBody>
                    <a:bodyPr/>
                    <a:lstStyle/>
                    <a:p>
                      <a:r>
                        <a:rPr lang="en-US" dirty="0" smtClean="0"/>
                        <a:t>Injury</a:t>
                      </a:r>
                      <a:endParaRPr lang="en-US" dirty="0"/>
                    </a:p>
                  </a:txBody>
                  <a:tcPr/>
                </a:tc>
                <a:tc>
                  <a:txBody>
                    <a:bodyPr/>
                    <a:lstStyle/>
                    <a:p>
                      <a:r>
                        <a:rPr lang="en-US" dirty="0" smtClean="0"/>
                        <a:t>PDO</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val="2397898338"/>
                  </a:ext>
                </a:extLst>
              </a:tr>
              <a:tr h="370840">
                <a:tc>
                  <a:txBody>
                    <a:bodyPr/>
                    <a:lstStyle/>
                    <a:p>
                      <a:r>
                        <a:rPr lang="en-US" dirty="0" smtClean="0"/>
                        <a:t>All</a:t>
                      </a:r>
                      <a:r>
                        <a:rPr lang="en-US" baseline="0" dirty="0" smtClean="0"/>
                        <a:t> Crashes</a:t>
                      </a:r>
                      <a:endParaRPr lang="en-US" dirty="0"/>
                    </a:p>
                  </a:txBody>
                  <a:tcPr/>
                </a:tc>
                <a:tc>
                  <a:txBody>
                    <a:bodyPr/>
                    <a:lstStyle/>
                    <a:p>
                      <a:r>
                        <a:rPr lang="en-US" dirty="0" smtClean="0"/>
                        <a:t>20</a:t>
                      </a:r>
                      <a:endParaRPr lang="en-US" dirty="0"/>
                    </a:p>
                  </a:txBody>
                  <a:tcPr/>
                </a:tc>
                <a:tc>
                  <a:txBody>
                    <a:bodyPr/>
                    <a:lstStyle/>
                    <a:p>
                      <a:r>
                        <a:rPr lang="en-US" dirty="0" smtClean="0"/>
                        <a:t>25</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1300022007"/>
                  </a:ext>
                </a:extLst>
              </a:tr>
              <a:tr h="370840">
                <a:tc>
                  <a:txBody>
                    <a:bodyPr/>
                    <a:lstStyle/>
                    <a:p>
                      <a:r>
                        <a:rPr lang="en-US" dirty="0" smtClean="0"/>
                        <a:t>Vehicle/Bike Crashes</a:t>
                      </a:r>
                      <a:endParaRPr lang="en-US" dirty="0"/>
                    </a:p>
                  </a:txBody>
                  <a:tcPr/>
                </a:tc>
                <a:tc>
                  <a:txBody>
                    <a:bodyPr/>
                    <a:lstStyle/>
                    <a:p>
                      <a:r>
                        <a:rPr lang="en-US" dirty="0" smtClean="0"/>
                        <a:t>10</a:t>
                      </a:r>
                      <a:endParaRPr lang="en-US" dirty="0"/>
                    </a:p>
                  </a:txBody>
                  <a:tcPr/>
                </a:tc>
                <a:tc>
                  <a:txBody>
                    <a:bodyPr/>
                    <a:lstStyle/>
                    <a:p>
                      <a:r>
                        <a:rPr lang="en-US" dirty="0" smtClean="0"/>
                        <a:t>5</a:t>
                      </a:r>
                      <a:endParaRPr lang="en-US" dirty="0"/>
                    </a:p>
                  </a:txBody>
                  <a:tcPr/>
                </a:tc>
                <a:tc>
                  <a:txBody>
                    <a:bodyPr/>
                    <a:lstStyle/>
                    <a:p>
                      <a:r>
                        <a:rPr lang="en-US" dirty="0" smtClean="0"/>
                        <a:t>15</a:t>
                      </a:r>
                      <a:endParaRPr lang="en-US" dirty="0"/>
                    </a:p>
                  </a:txBody>
                  <a:tcPr/>
                </a:tc>
                <a:extLst>
                  <a:ext uri="{0D108BD9-81ED-4DB2-BD59-A6C34878D82A}">
                    <a16:rowId xmlns:a16="http://schemas.microsoft.com/office/drawing/2014/main" val="1761323863"/>
                  </a:ext>
                </a:extLst>
              </a:tr>
            </a:tbl>
          </a:graphicData>
        </a:graphic>
      </p:graphicFrame>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2466"/>
          <a:stretch/>
        </p:blipFill>
        <p:spPr>
          <a:xfrm>
            <a:off x="5914125" y="2004262"/>
            <a:ext cx="4854490" cy="4464800"/>
          </a:xfrm>
          <a:prstGeom prst="rect">
            <a:avLst/>
          </a:prstGeom>
        </p:spPr>
      </p:pic>
      <p:sp>
        <p:nvSpPr>
          <p:cNvPr id="3" name="TextBox 2"/>
          <p:cNvSpPr txBox="1"/>
          <p:nvPr/>
        </p:nvSpPr>
        <p:spPr>
          <a:xfrm>
            <a:off x="2002971" y="5538100"/>
            <a:ext cx="3814354"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Rethink CMF selection</a:t>
            </a:r>
            <a:endParaRPr lang="en-US" sz="2000" b="1" dirty="0">
              <a:latin typeface="Arial" panose="020B0604020202020204" pitchFamily="34" charset="0"/>
              <a:cs typeface="Arial" panose="020B0604020202020204" pitchFamily="34" charset="0"/>
            </a:endParaRPr>
          </a:p>
        </p:txBody>
      </p:sp>
      <p:sp>
        <p:nvSpPr>
          <p:cNvPr id="8" name="Oval 7"/>
          <p:cNvSpPr/>
          <p:nvPr/>
        </p:nvSpPr>
        <p:spPr>
          <a:xfrm>
            <a:off x="5660571" y="5241153"/>
            <a:ext cx="5701938" cy="12279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7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CMF Example: Bike Lane</a:t>
            </a:r>
            <a:endParaRPr lang="en-US" dirty="0"/>
          </a:p>
        </p:txBody>
      </p:sp>
      <p:sp>
        <p:nvSpPr>
          <p:cNvPr id="3" name="Content Placeholder 2"/>
          <p:cNvSpPr>
            <a:spLocks noGrp="1"/>
          </p:cNvSpPr>
          <p:nvPr>
            <p:ph idx="1"/>
          </p:nvPr>
        </p:nvSpPr>
        <p:spPr>
          <a:xfrm>
            <a:off x="1261872" y="1828800"/>
            <a:ext cx="3989397" cy="4351337"/>
          </a:xfrm>
        </p:spPr>
        <p:txBody>
          <a:bodyPr/>
          <a:lstStyle/>
          <a:p>
            <a:r>
              <a:rPr lang="en-US" dirty="0" smtClean="0"/>
              <a:t>Urban 2 Lane road</a:t>
            </a:r>
          </a:p>
          <a:p>
            <a:r>
              <a:rPr lang="en-US" dirty="0" smtClean="0"/>
              <a:t>2 Miles</a:t>
            </a:r>
          </a:p>
          <a:p>
            <a:r>
              <a:rPr lang="en-US" dirty="0" smtClean="0"/>
              <a:t>5-Yr Crash history:</a:t>
            </a:r>
          </a:p>
          <a:p>
            <a:endParaRPr lang="en-US" dirty="0" smtClean="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554" y="5317736"/>
            <a:ext cx="6688743" cy="156727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173850332"/>
              </p:ext>
            </p:extLst>
          </p:nvPr>
        </p:nvGraphicFramePr>
        <p:xfrm>
          <a:off x="1453479" y="3154203"/>
          <a:ext cx="4146371" cy="1651000"/>
        </p:xfrm>
        <a:graphic>
          <a:graphicData uri="http://schemas.openxmlformats.org/drawingml/2006/table">
            <a:tbl>
              <a:tblPr firstRow="1" bandRow="1">
                <a:tableStyleId>{5C22544A-7EE6-4342-B048-85BDC9FD1C3A}</a:tableStyleId>
              </a:tblPr>
              <a:tblGrid>
                <a:gridCol w="1542508">
                  <a:extLst>
                    <a:ext uri="{9D8B030D-6E8A-4147-A177-3AD203B41FA5}">
                      <a16:colId xmlns:a16="http://schemas.microsoft.com/office/drawing/2014/main" val="3971562508"/>
                    </a:ext>
                  </a:extLst>
                </a:gridCol>
                <a:gridCol w="1036320">
                  <a:extLst>
                    <a:ext uri="{9D8B030D-6E8A-4147-A177-3AD203B41FA5}">
                      <a16:colId xmlns:a16="http://schemas.microsoft.com/office/drawing/2014/main" val="2639083730"/>
                    </a:ext>
                  </a:extLst>
                </a:gridCol>
                <a:gridCol w="740229">
                  <a:extLst>
                    <a:ext uri="{9D8B030D-6E8A-4147-A177-3AD203B41FA5}">
                      <a16:colId xmlns:a16="http://schemas.microsoft.com/office/drawing/2014/main" val="3775358940"/>
                    </a:ext>
                  </a:extLst>
                </a:gridCol>
                <a:gridCol w="827314">
                  <a:extLst>
                    <a:ext uri="{9D8B030D-6E8A-4147-A177-3AD203B41FA5}">
                      <a16:colId xmlns:a16="http://schemas.microsoft.com/office/drawing/2014/main" val="4173344714"/>
                    </a:ext>
                  </a:extLst>
                </a:gridCol>
              </a:tblGrid>
              <a:tr h="370840">
                <a:tc>
                  <a:txBody>
                    <a:bodyPr/>
                    <a:lstStyle/>
                    <a:p>
                      <a:r>
                        <a:rPr lang="en-US" dirty="0" smtClean="0"/>
                        <a:t>Crash Type</a:t>
                      </a:r>
                      <a:endParaRPr lang="en-US" dirty="0"/>
                    </a:p>
                  </a:txBody>
                  <a:tcPr/>
                </a:tc>
                <a:tc>
                  <a:txBody>
                    <a:bodyPr/>
                    <a:lstStyle/>
                    <a:p>
                      <a:r>
                        <a:rPr lang="en-US" dirty="0" smtClean="0"/>
                        <a:t>Injury</a:t>
                      </a:r>
                      <a:endParaRPr lang="en-US" dirty="0"/>
                    </a:p>
                  </a:txBody>
                  <a:tcPr/>
                </a:tc>
                <a:tc>
                  <a:txBody>
                    <a:bodyPr/>
                    <a:lstStyle/>
                    <a:p>
                      <a:r>
                        <a:rPr lang="en-US" dirty="0" smtClean="0"/>
                        <a:t>PDO</a:t>
                      </a:r>
                      <a:endParaRPr lang="en-US" dirty="0"/>
                    </a:p>
                  </a:txBody>
                  <a:tcPr/>
                </a:tc>
                <a:tc>
                  <a:txBody>
                    <a:bodyPr/>
                    <a:lstStyle/>
                    <a:p>
                      <a:r>
                        <a:rPr lang="en-US" dirty="0" smtClean="0"/>
                        <a:t>Total</a:t>
                      </a:r>
                      <a:endParaRPr lang="en-US" dirty="0"/>
                    </a:p>
                  </a:txBody>
                  <a:tcPr/>
                </a:tc>
                <a:extLst>
                  <a:ext uri="{0D108BD9-81ED-4DB2-BD59-A6C34878D82A}">
                    <a16:rowId xmlns:a16="http://schemas.microsoft.com/office/drawing/2014/main" val="2397898338"/>
                  </a:ext>
                </a:extLst>
              </a:tr>
              <a:tr h="370840">
                <a:tc>
                  <a:txBody>
                    <a:bodyPr/>
                    <a:lstStyle/>
                    <a:p>
                      <a:r>
                        <a:rPr lang="en-US" dirty="0" smtClean="0"/>
                        <a:t>All</a:t>
                      </a:r>
                      <a:r>
                        <a:rPr lang="en-US" baseline="0" dirty="0" smtClean="0"/>
                        <a:t> Crashes</a:t>
                      </a:r>
                      <a:endParaRPr lang="en-US" dirty="0"/>
                    </a:p>
                  </a:txBody>
                  <a:tcPr/>
                </a:tc>
                <a:tc>
                  <a:txBody>
                    <a:bodyPr/>
                    <a:lstStyle/>
                    <a:p>
                      <a:r>
                        <a:rPr lang="en-US" dirty="0" smtClean="0"/>
                        <a:t>20</a:t>
                      </a:r>
                      <a:endParaRPr lang="en-US" dirty="0"/>
                    </a:p>
                  </a:txBody>
                  <a:tcPr/>
                </a:tc>
                <a:tc>
                  <a:txBody>
                    <a:bodyPr/>
                    <a:lstStyle/>
                    <a:p>
                      <a:r>
                        <a:rPr lang="en-US" dirty="0" smtClean="0"/>
                        <a:t>25</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1300022007"/>
                  </a:ext>
                </a:extLst>
              </a:tr>
              <a:tr h="370840">
                <a:tc>
                  <a:txBody>
                    <a:bodyPr/>
                    <a:lstStyle/>
                    <a:p>
                      <a:r>
                        <a:rPr lang="en-US" dirty="0" smtClean="0"/>
                        <a:t>Vehicle/Bike Crashes</a:t>
                      </a:r>
                      <a:endParaRPr lang="en-US" dirty="0"/>
                    </a:p>
                  </a:txBody>
                  <a:tcPr/>
                </a:tc>
                <a:tc>
                  <a:txBody>
                    <a:bodyPr/>
                    <a:lstStyle/>
                    <a:p>
                      <a:r>
                        <a:rPr lang="en-US" dirty="0" smtClean="0"/>
                        <a:t>10</a:t>
                      </a:r>
                      <a:endParaRPr lang="en-US" dirty="0"/>
                    </a:p>
                  </a:txBody>
                  <a:tcPr/>
                </a:tc>
                <a:tc>
                  <a:txBody>
                    <a:bodyPr/>
                    <a:lstStyle/>
                    <a:p>
                      <a:r>
                        <a:rPr lang="en-US" dirty="0" smtClean="0"/>
                        <a:t>5</a:t>
                      </a:r>
                      <a:endParaRPr lang="en-US" dirty="0"/>
                    </a:p>
                  </a:txBody>
                  <a:tcPr/>
                </a:tc>
                <a:tc>
                  <a:txBody>
                    <a:bodyPr/>
                    <a:lstStyle/>
                    <a:p>
                      <a:r>
                        <a:rPr lang="en-US" dirty="0" smtClean="0"/>
                        <a:t>15</a:t>
                      </a:r>
                      <a:endParaRPr lang="en-US" dirty="0"/>
                    </a:p>
                  </a:txBody>
                  <a:tcPr/>
                </a:tc>
                <a:extLst>
                  <a:ext uri="{0D108BD9-81ED-4DB2-BD59-A6C34878D82A}">
                    <a16:rowId xmlns:a16="http://schemas.microsoft.com/office/drawing/2014/main" val="1761323863"/>
                  </a:ext>
                </a:extLst>
              </a:tr>
            </a:tbl>
          </a:graphicData>
        </a:graphic>
      </p:graphicFrame>
      <p:sp>
        <p:nvSpPr>
          <p:cNvPr id="16" name="Content Placeholder 2"/>
          <p:cNvSpPr txBox="1">
            <a:spLocks/>
          </p:cNvSpPr>
          <p:nvPr/>
        </p:nvSpPr>
        <p:spPr>
          <a:xfrm>
            <a:off x="5886926" y="1828801"/>
            <a:ext cx="3666377" cy="2412274"/>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u="sng" dirty="0" smtClean="0"/>
              <a:t>5-Yr Crash reduction</a:t>
            </a:r>
          </a:p>
          <a:p>
            <a:r>
              <a:rPr lang="en-US" dirty="0" smtClean="0"/>
              <a:t>All Vehicle/bike crashes: 15*(1-0.42)= </a:t>
            </a:r>
            <a:r>
              <a:rPr lang="en-US" b="1" dirty="0" smtClean="0"/>
              <a:t>8.7 crashes</a:t>
            </a:r>
          </a:p>
          <a:p>
            <a:r>
              <a:rPr lang="en-US" dirty="0" smtClean="0"/>
              <a:t>Injury vehicle/bike crashes: 10*(1-0.4)= </a:t>
            </a:r>
            <a:r>
              <a:rPr lang="en-US" b="1" dirty="0" smtClean="0"/>
              <a:t>6 crashes</a:t>
            </a:r>
          </a:p>
          <a:p>
            <a:endParaRPr lang="en-US" dirty="0" smtClean="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553" y="4832263"/>
            <a:ext cx="6688743" cy="485473"/>
          </a:xfrm>
          <a:prstGeom prst="rect">
            <a:avLst/>
          </a:prstGeom>
        </p:spPr>
      </p:pic>
      <p:cxnSp>
        <p:nvCxnSpPr>
          <p:cNvPr id="11" name="Straight Arrow Connector 10"/>
          <p:cNvCxnSpPr/>
          <p:nvPr/>
        </p:nvCxnSpPr>
        <p:spPr>
          <a:xfrm flipH="1" flipV="1">
            <a:off x="3256570" y="4561314"/>
            <a:ext cx="383613" cy="17872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23063" y="4561314"/>
            <a:ext cx="1088571" cy="10992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CMF Example: Bike Lane</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
        <p:nvSpPr>
          <p:cNvPr id="5" name="Content Placeholder 2"/>
          <p:cNvSpPr>
            <a:spLocks noGrp="1"/>
          </p:cNvSpPr>
          <p:nvPr>
            <p:ph idx="1"/>
          </p:nvPr>
        </p:nvSpPr>
        <p:spPr>
          <a:xfrm>
            <a:off x="1261872" y="1828800"/>
            <a:ext cx="4417959" cy="4351337"/>
          </a:xfrm>
        </p:spPr>
        <p:txBody>
          <a:bodyPr>
            <a:normAutofit lnSpcReduction="10000"/>
          </a:bodyPr>
          <a:lstStyle/>
          <a:p>
            <a:r>
              <a:rPr lang="en-US" dirty="0" smtClean="0"/>
              <a:t>The higher </a:t>
            </a:r>
            <a:r>
              <a:rPr lang="en-US" dirty="0"/>
              <a:t>star </a:t>
            </a:r>
            <a:r>
              <a:rPr lang="en-US" dirty="0" smtClean="0"/>
              <a:t>rating is data </a:t>
            </a:r>
            <a:r>
              <a:rPr lang="en-US" dirty="0"/>
              <a:t>from </a:t>
            </a:r>
            <a:r>
              <a:rPr lang="en-US" dirty="0" smtClean="0"/>
              <a:t>Copenhagen</a:t>
            </a:r>
          </a:p>
          <a:p>
            <a:pPr lvl="1"/>
            <a:r>
              <a:rPr lang="en-US" dirty="0" smtClean="0"/>
              <a:t>heavy </a:t>
            </a:r>
            <a:r>
              <a:rPr lang="en-US" dirty="0"/>
              <a:t>bike traffic </a:t>
            </a:r>
            <a:endParaRPr lang="en-US" dirty="0" smtClean="0"/>
          </a:p>
          <a:p>
            <a:r>
              <a:rPr lang="en-US" dirty="0" smtClean="0"/>
              <a:t>The lower star </a:t>
            </a:r>
            <a:r>
              <a:rPr lang="en-US" dirty="0"/>
              <a:t>study is using Florida bike </a:t>
            </a:r>
            <a:r>
              <a:rPr lang="en-US" dirty="0" smtClean="0"/>
              <a:t>data</a:t>
            </a:r>
          </a:p>
          <a:p>
            <a:pPr lvl="1"/>
            <a:r>
              <a:rPr lang="en-US" dirty="0" smtClean="0"/>
              <a:t>more </a:t>
            </a:r>
            <a:r>
              <a:rPr lang="en-US" dirty="0"/>
              <a:t>similar to </a:t>
            </a:r>
            <a:r>
              <a:rPr lang="en-US" dirty="0" smtClean="0"/>
              <a:t>Kentucky</a:t>
            </a:r>
          </a:p>
          <a:p>
            <a:r>
              <a:rPr lang="en-US" dirty="0" smtClean="0"/>
              <a:t>Both </a:t>
            </a:r>
            <a:r>
              <a:rPr lang="en-US" dirty="0"/>
              <a:t>use empirical Bayes and have statistically significant CMFs. </a:t>
            </a:r>
            <a:endParaRPr lang="en-US" dirty="0" smtClean="0"/>
          </a:p>
          <a:p>
            <a:r>
              <a:rPr lang="en-US" dirty="0" smtClean="0"/>
              <a:t>Without </a:t>
            </a:r>
            <a:r>
              <a:rPr lang="en-US" dirty="0"/>
              <a:t>reading the reports, users would not know that one CMF is based on data from a country that has a very different bike culture than we have in Kentucky.</a:t>
            </a:r>
          </a:p>
          <a:p>
            <a:endParaRPr lang="en-US" dirty="0" smtClean="0"/>
          </a:p>
          <a:p>
            <a:endParaRPr lang="en-US" dirty="0"/>
          </a:p>
          <a:p>
            <a:endParaRPr lang="en-US" dirty="0" smtClean="0"/>
          </a:p>
          <a:p>
            <a:pPr marL="0" indent="0">
              <a:buNone/>
            </a:pPr>
            <a:endParaRPr lang="en-US" dirty="0" smtClean="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12466"/>
          <a:stretch/>
        </p:blipFill>
        <p:spPr>
          <a:xfrm>
            <a:off x="5914125" y="2004262"/>
            <a:ext cx="4854490" cy="4464800"/>
          </a:xfrm>
          <a:prstGeom prst="rect">
            <a:avLst/>
          </a:prstGeom>
        </p:spPr>
      </p:pic>
      <p:pic>
        <p:nvPicPr>
          <p:cNvPr id="1026" name="Picture 2" descr="Image result for adobe 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748" y="3178968"/>
            <a:ext cx="3660407" cy="225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745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 to CMFs </a:t>
            </a:r>
          </a:p>
          <a:p>
            <a:r>
              <a:rPr lang="en-US" dirty="0" smtClean="0"/>
              <a:t>Where to find CMFs</a:t>
            </a:r>
          </a:p>
          <a:p>
            <a:r>
              <a:rPr lang="en-US" dirty="0" smtClean="0"/>
              <a:t>Applying CMFs</a:t>
            </a:r>
            <a:endParaRPr lang="en-US" dirty="0"/>
          </a:p>
          <a:p>
            <a:r>
              <a:rPr lang="en-US" dirty="0" smtClean="0"/>
              <a:t>Crash </a:t>
            </a:r>
            <a:r>
              <a:rPr lang="en-US" dirty="0"/>
              <a:t>Costs (NSC</a:t>
            </a:r>
            <a:r>
              <a:rPr lang="en-US" dirty="0" smtClean="0"/>
              <a:t>)</a:t>
            </a:r>
          </a:p>
          <a:p>
            <a:r>
              <a:rPr lang="en-US" dirty="0" smtClean="0"/>
              <a:t>CMF Example</a:t>
            </a:r>
          </a:p>
          <a:p>
            <a:r>
              <a:rPr lang="en-US" dirty="0" smtClean="0"/>
              <a:t>SPR </a:t>
            </a:r>
            <a:r>
              <a:rPr lang="en-US" dirty="0"/>
              <a:t>Purpose and </a:t>
            </a:r>
            <a:r>
              <a:rPr lang="en-US" dirty="0" smtClean="0"/>
              <a:t>Goal</a:t>
            </a:r>
          </a:p>
          <a:p>
            <a:r>
              <a:rPr lang="en-US" dirty="0" smtClean="0"/>
              <a:t>Input from Audience</a:t>
            </a:r>
            <a:endParaRPr lang="en-US" dirty="0"/>
          </a:p>
        </p:txBody>
      </p:sp>
      <p:sp>
        <p:nvSpPr>
          <p:cNvPr id="4" name="Slide Number Placeholder 3"/>
          <p:cNvSpPr>
            <a:spLocks noGrp="1"/>
          </p:cNvSpPr>
          <p:nvPr>
            <p:ph type="sldNum" sz="quarter" idx="12"/>
          </p:nvPr>
        </p:nvSpPr>
        <p:spPr>
          <a:xfrm>
            <a:off x="11292840" y="6172200"/>
            <a:ext cx="914400" cy="593725"/>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17406D">
                    <a:lumMod val="60000"/>
                    <a:lumOff val="40000"/>
                  </a:srgbClr>
                </a:solidFill>
                <a:effectLst/>
                <a:uLnTx/>
                <a:uFillTx/>
                <a:latin typeface="Century Schoolbook" panose="02040604050505020304"/>
                <a:ea typeface="+mn-ea"/>
                <a:cs typeface="+mn-cs"/>
              </a:rPr>
              <a:t>2</a:t>
            </a:r>
            <a:endParaRPr kumimoji="0" lang="en-US" sz="3600" b="0" i="0" u="none" strike="noStrike" kern="1200" cap="none" spc="0" normalizeH="0" baseline="0" noProof="0" dirty="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609058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There are often multiple CMFs available for the same countermeasure</a:t>
            </a:r>
          </a:p>
          <a:p>
            <a:r>
              <a:rPr lang="en-US" dirty="0"/>
              <a:t>You should apply CMFs only to the crashes they are calibrated </a:t>
            </a:r>
            <a:r>
              <a:rPr lang="en-US" dirty="0" smtClean="0"/>
              <a:t>from</a:t>
            </a:r>
          </a:p>
          <a:p>
            <a:r>
              <a:rPr lang="en-US" dirty="0" smtClean="0"/>
              <a:t>Safety benefits can change depending on the CMF chosen</a:t>
            </a:r>
          </a:p>
          <a:p>
            <a:r>
              <a:rPr lang="en-US" dirty="0" smtClean="0"/>
              <a:t>You should know which crash types you are targeting in your design</a:t>
            </a:r>
          </a:p>
          <a:p>
            <a:r>
              <a:rPr lang="en-US" dirty="0" smtClean="0"/>
              <a:t>Countermeasures that reduce one crash type may increase another crash type</a:t>
            </a:r>
          </a:p>
          <a:p>
            <a:r>
              <a:rPr lang="en-US" b="1" dirty="0" smtClean="0"/>
              <a:t>Read the </a:t>
            </a:r>
            <a:r>
              <a:rPr lang="en-US" b="1" dirty="0"/>
              <a:t>research report to select the most </a:t>
            </a:r>
            <a:r>
              <a:rPr lang="en-US" b="1" dirty="0" smtClean="0"/>
              <a:t>appropriate </a:t>
            </a:r>
            <a:r>
              <a:rPr lang="en-US" b="1" dirty="0"/>
              <a:t>CMF</a:t>
            </a:r>
          </a:p>
          <a:p>
            <a:endParaRPr lang="en-US" dirty="0" smtClean="0"/>
          </a:p>
          <a:p>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3600" b="0" i="0" u="none" strike="noStrike" kern="1200" cap="none" spc="0" normalizeH="0" baseline="0" noProof="0" dirty="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069161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CMF Database SPR Project</a:t>
            </a:r>
            <a:endParaRPr lang="en-US" dirty="0"/>
          </a:p>
        </p:txBody>
      </p:sp>
      <p:sp>
        <p:nvSpPr>
          <p:cNvPr id="3" name="Content Placeholder 2"/>
          <p:cNvSpPr>
            <a:spLocks noGrp="1"/>
          </p:cNvSpPr>
          <p:nvPr>
            <p:ph idx="1"/>
          </p:nvPr>
        </p:nvSpPr>
        <p:spPr/>
        <p:txBody>
          <a:bodyPr/>
          <a:lstStyle/>
          <a:p>
            <a:r>
              <a:rPr lang="en-US" dirty="0" smtClean="0"/>
              <a:t>Create </a:t>
            </a:r>
            <a:r>
              <a:rPr lang="en-US" dirty="0"/>
              <a:t>a </a:t>
            </a:r>
            <a:r>
              <a:rPr lang="en-US" dirty="0" smtClean="0"/>
              <a:t>database </a:t>
            </a:r>
            <a:r>
              <a:rPr lang="en-US" dirty="0"/>
              <a:t>of </a:t>
            </a:r>
            <a:r>
              <a:rPr lang="en-US" dirty="0" smtClean="0"/>
              <a:t>pre-approved design CMFs to standardize their use in Kentucky</a:t>
            </a:r>
          </a:p>
          <a:p>
            <a:r>
              <a:rPr lang="en-US" dirty="0" smtClean="0"/>
              <a:t>Gain feedback from Kentucky CMF users to identify needs</a:t>
            </a:r>
          </a:p>
          <a:p>
            <a:r>
              <a:rPr lang="en-US" dirty="0" smtClean="0"/>
              <a:t>Provide education on CMF applications: which CMF, when to use, how to apply it</a:t>
            </a:r>
          </a:p>
          <a:p>
            <a:r>
              <a:rPr lang="en-US" dirty="0" smtClean="0"/>
              <a:t>Examples:</a:t>
            </a:r>
          </a:p>
          <a:p>
            <a:pPr lvl="1"/>
            <a:r>
              <a:rPr lang="en-US" dirty="0" smtClean="0"/>
              <a:t>Wisconsin DOT</a:t>
            </a:r>
          </a:p>
          <a:p>
            <a:pPr lvl="2"/>
            <a:r>
              <a:rPr lang="en-US" dirty="0" smtClean="0">
                <a:hlinkClick r:id="rId2"/>
              </a:rPr>
              <a:t>Guide</a:t>
            </a:r>
            <a:endParaRPr lang="en-US" dirty="0" smtClean="0"/>
          </a:p>
          <a:p>
            <a:pPr lvl="2"/>
            <a:r>
              <a:rPr lang="en-US" dirty="0" smtClean="0">
                <a:hlinkClick r:id="rId3"/>
              </a:rPr>
              <a:t>Excel</a:t>
            </a:r>
            <a:endParaRPr lang="en-US" dirty="0" smtClean="0"/>
          </a:p>
          <a:p>
            <a:pPr lvl="1"/>
            <a:r>
              <a:rPr lang="en-US" dirty="0" smtClean="0"/>
              <a:t>Planning level CMFs</a:t>
            </a:r>
          </a:p>
          <a:p>
            <a:pPr lvl="2"/>
            <a:r>
              <a:rPr lang="en-US" dirty="0" smtClean="0"/>
              <a:t>Next slide…</a:t>
            </a:r>
            <a:endParaRPr lang="en-US" dirty="0"/>
          </a:p>
          <a:p>
            <a:endParaRPr lang="en-US" dirty="0"/>
          </a:p>
        </p:txBody>
      </p:sp>
      <p:sp>
        <p:nvSpPr>
          <p:cNvPr id="4" name="Slide Number Placeholder 3"/>
          <p:cNvSpPr>
            <a:spLocks noGrp="1"/>
          </p:cNvSpPr>
          <p:nvPr>
            <p:ph type="sldNum" sz="quarter" idx="12"/>
          </p:nvPr>
        </p:nvSpPr>
        <p:spPr>
          <a:xfrm>
            <a:off x="11292840" y="6172200"/>
            <a:ext cx="914400" cy="593725"/>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17406D">
                    <a:lumMod val="60000"/>
                    <a:lumOff val="40000"/>
                  </a:srgbClr>
                </a:solidFill>
                <a:effectLst/>
                <a:uLnTx/>
                <a:uFillTx/>
                <a:latin typeface="Century Schoolbook" panose="02040604050505020304"/>
                <a:ea typeface="+mn-ea"/>
                <a:cs typeface="+mn-cs"/>
              </a:rPr>
              <a:t>12</a:t>
            </a:r>
            <a:endParaRPr kumimoji="0" lang="en-US" sz="3600" b="0" i="0" u="none" strike="noStrike" kern="1200" cap="none" spc="0" normalizeH="0" baseline="0" noProof="0" dirty="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413661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Level CMFs</a:t>
            </a:r>
            <a:endParaRPr lang="en-US" dirty="0"/>
          </a:p>
        </p:txBody>
      </p:sp>
      <p:pic>
        <p:nvPicPr>
          <p:cNvPr id="5" name="Content Placeholder 4"/>
          <p:cNvPicPr>
            <a:picLocks noGrp="1" noChangeAspect="1"/>
          </p:cNvPicPr>
          <p:nvPr>
            <p:ph idx="1"/>
          </p:nvPr>
        </p:nvPicPr>
        <p:blipFill>
          <a:blip r:embed="rId2"/>
          <a:stretch>
            <a:fillRect/>
          </a:stretch>
        </p:blipFill>
        <p:spPr>
          <a:xfrm>
            <a:off x="1262063" y="2627847"/>
            <a:ext cx="8594725" cy="2753243"/>
          </a:xfrm>
          <a:prstGeom prst="rect">
            <a:avLst/>
          </a:prstGeom>
        </p:spPr>
      </p:pic>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
        <p:nvSpPr>
          <p:cNvPr id="6" name="TextBox 5"/>
          <p:cNvSpPr txBox="1"/>
          <p:nvPr/>
        </p:nvSpPr>
        <p:spPr>
          <a:xfrm>
            <a:off x="8616461" y="6172200"/>
            <a:ext cx="2039341" cy="369332"/>
          </a:xfrm>
          <a:prstGeom prst="rect">
            <a:avLst/>
          </a:prstGeom>
          <a:noFill/>
        </p:spPr>
        <p:txBody>
          <a:bodyPr wrap="none" rtlCol="0">
            <a:spAutoFit/>
          </a:bodyPr>
          <a:lstStyle/>
          <a:p>
            <a:r>
              <a:rPr lang="en-US" dirty="0" smtClean="0"/>
              <a:t>Provided by </a:t>
            </a:r>
            <a:r>
              <a:rPr lang="en-US" dirty="0" err="1" smtClean="0"/>
              <a:t>VHB</a:t>
            </a:r>
            <a:endParaRPr lang="en-US" dirty="0"/>
          </a:p>
        </p:txBody>
      </p:sp>
    </p:spTree>
    <p:extLst>
      <p:ext uri="{BB962C8B-B14F-4D97-AF65-F5344CB8AC3E}">
        <p14:creationId xmlns:p14="http://schemas.microsoft.com/office/powerpoint/2010/main" val="2925774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the CMF Project</a:t>
            </a:r>
            <a:endParaRPr lang="en-US" dirty="0"/>
          </a:p>
        </p:txBody>
      </p:sp>
      <p:sp>
        <p:nvSpPr>
          <p:cNvPr id="3" name="Content Placeholder 2"/>
          <p:cNvSpPr>
            <a:spLocks noGrp="1"/>
          </p:cNvSpPr>
          <p:nvPr>
            <p:ph idx="1"/>
          </p:nvPr>
        </p:nvSpPr>
        <p:spPr/>
        <p:txBody>
          <a:bodyPr/>
          <a:lstStyle/>
          <a:p>
            <a:r>
              <a:rPr lang="en-US" dirty="0" smtClean="0"/>
              <a:t>Design CMF database</a:t>
            </a:r>
          </a:p>
          <a:p>
            <a:r>
              <a:rPr lang="en-US" dirty="0" smtClean="0"/>
              <a:t>CMF evaluation form</a:t>
            </a:r>
          </a:p>
          <a:p>
            <a:r>
              <a:rPr lang="en-US" dirty="0" smtClean="0"/>
              <a:t>Guidebook on selecting and applying CMFs for design projects</a:t>
            </a:r>
          </a:p>
          <a:p>
            <a:r>
              <a:rPr lang="en-US" dirty="0" smtClean="0"/>
              <a:t>Identification of Kentucky’s CMF needs that are not currently fulfilled</a:t>
            </a:r>
          </a:p>
          <a:p>
            <a:r>
              <a:rPr lang="en-US" dirty="0" smtClean="0"/>
              <a:t>Kentucky CMF committee</a:t>
            </a:r>
          </a:p>
          <a:p>
            <a:pPr lvl="1"/>
            <a:r>
              <a:rPr lang="en-US" dirty="0" smtClean="0"/>
              <a:t>guides development of the list</a:t>
            </a:r>
          </a:p>
          <a:p>
            <a:pPr lvl="1"/>
            <a:r>
              <a:rPr lang="en-US" dirty="0" smtClean="0"/>
              <a:t>approves waivers for use of alternative CMFs</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995463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Share your experience with CMF use</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74694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r>
              <a:rPr lang="en-US" dirty="0" smtClean="0"/>
              <a:t>How do you use CMFs? On what types of projects?</a:t>
            </a:r>
          </a:p>
          <a:p>
            <a:r>
              <a:rPr lang="en-US" dirty="0" smtClean="0"/>
              <a:t>What safety countermeasures do you use most commonly?</a:t>
            </a:r>
          </a:p>
          <a:p>
            <a:r>
              <a:rPr lang="en-US" dirty="0" smtClean="0"/>
              <a:t>How would you like to access the database?</a:t>
            </a:r>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632036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err="1" smtClean="0"/>
              <a:t>Viz</a:t>
            </a:r>
            <a:r>
              <a:rPr lang="en-US" dirty="0" smtClean="0"/>
              <a:t> is Important</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pic>
        <p:nvPicPr>
          <p:cNvPr id="2050" name="Picture 2" descr="https://d2f99xq7vri1nk.cloudfront.net/DinoSequentialSmaller.gif">
            <a:hlinkClick r:id="rId2"/>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0838" y="2423319"/>
            <a:ext cx="7877175" cy="3162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45977" y="6284396"/>
            <a:ext cx="7458808" cy="369332"/>
          </a:xfrm>
          <a:prstGeom prst="rect">
            <a:avLst/>
          </a:prstGeom>
        </p:spPr>
        <p:txBody>
          <a:bodyPr wrap="square">
            <a:spAutoFit/>
          </a:bodyPr>
          <a:lstStyle/>
          <a:p>
            <a:r>
              <a:rPr lang="en-US" dirty="0"/>
              <a:t>https://www.autodeskresearch.com/publications/samestats</a:t>
            </a:r>
          </a:p>
        </p:txBody>
      </p:sp>
    </p:spTree>
    <p:extLst>
      <p:ext uri="{BB962C8B-B14F-4D97-AF65-F5344CB8AC3E}">
        <p14:creationId xmlns:p14="http://schemas.microsoft.com/office/powerpoint/2010/main" val="597651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a:xfrm>
            <a:off x="1261872" y="1828800"/>
            <a:ext cx="3911019" cy="4351337"/>
          </a:xfrm>
        </p:spPr>
        <p:txBody>
          <a:bodyPr/>
          <a:lstStyle/>
          <a:p>
            <a:pPr marL="0" indent="0">
              <a:spcBef>
                <a:spcPts val="0"/>
              </a:spcBef>
              <a:spcAft>
                <a:spcPts val="0"/>
              </a:spcAft>
              <a:buNone/>
            </a:pPr>
            <a:r>
              <a:rPr lang="en-US" dirty="0"/>
              <a:t>William Staats, MSCE</a:t>
            </a:r>
          </a:p>
          <a:p>
            <a:pPr marL="0" indent="0">
              <a:spcBef>
                <a:spcPts val="0"/>
              </a:spcBef>
              <a:spcAft>
                <a:spcPts val="0"/>
              </a:spcAft>
              <a:buNone/>
            </a:pPr>
            <a:r>
              <a:rPr lang="en-US" dirty="0"/>
              <a:t>Research Engineer</a:t>
            </a:r>
          </a:p>
          <a:p>
            <a:pPr marL="0" indent="0">
              <a:spcBef>
                <a:spcPts val="0"/>
              </a:spcBef>
              <a:spcAft>
                <a:spcPts val="0"/>
              </a:spcAft>
              <a:buNone/>
            </a:pPr>
            <a:r>
              <a:rPr lang="en-US" dirty="0"/>
              <a:t>Kentucky Transportation Center</a:t>
            </a:r>
          </a:p>
          <a:p>
            <a:pPr marL="0" indent="0">
              <a:spcBef>
                <a:spcPts val="0"/>
              </a:spcBef>
              <a:spcAft>
                <a:spcPts val="0"/>
              </a:spcAft>
              <a:buNone/>
            </a:pPr>
            <a:r>
              <a:rPr lang="en-US" dirty="0">
                <a:hlinkClick r:id="rId2"/>
              </a:rPr>
              <a:t>william.staats@uky.edu</a:t>
            </a:r>
            <a:endParaRPr lang="en-US" dirty="0"/>
          </a:p>
          <a:p>
            <a:pPr marL="0" indent="0">
              <a:spcBef>
                <a:spcPts val="0"/>
              </a:spcBef>
              <a:spcAft>
                <a:spcPts val="0"/>
              </a:spcAft>
              <a:buNone/>
            </a:pPr>
            <a:r>
              <a:rPr lang="en-US" dirty="0"/>
              <a:t>(859) 257-7254</a:t>
            </a:r>
          </a:p>
          <a:p>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
        <p:nvSpPr>
          <p:cNvPr id="5" name="Content Placeholder 2"/>
          <p:cNvSpPr txBox="1">
            <a:spLocks/>
          </p:cNvSpPr>
          <p:nvPr/>
        </p:nvSpPr>
        <p:spPr>
          <a:xfrm>
            <a:off x="6331617" y="1822722"/>
            <a:ext cx="3802497" cy="1802221"/>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spcBef>
                <a:spcPts val="0"/>
              </a:spcBef>
              <a:spcAft>
                <a:spcPts val="0"/>
              </a:spcAft>
              <a:buFont typeface="Arial" pitchFamily="34" charset="0"/>
              <a:buNone/>
            </a:pPr>
            <a:r>
              <a:rPr lang="en-US" dirty="0" smtClean="0"/>
              <a:t>Eric Green, PE, PhD</a:t>
            </a:r>
          </a:p>
          <a:p>
            <a:pPr marL="0" indent="0">
              <a:spcBef>
                <a:spcPts val="0"/>
              </a:spcBef>
              <a:spcAft>
                <a:spcPts val="0"/>
              </a:spcAft>
              <a:buFont typeface="Arial" pitchFamily="34" charset="0"/>
              <a:buNone/>
            </a:pPr>
            <a:r>
              <a:rPr lang="en-US" dirty="0" smtClean="0"/>
              <a:t>Assoc. Program Manager</a:t>
            </a:r>
          </a:p>
          <a:p>
            <a:pPr marL="0" indent="0">
              <a:spcBef>
                <a:spcPts val="0"/>
              </a:spcBef>
              <a:spcAft>
                <a:spcPts val="0"/>
              </a:spcAft>
              <a:buFont typeface="Arial" pitchFamily="34" charset="0"/>
              <a:buNone/>
            </a:pPr>
            <a:r>
              <a:rPr lang="en-US" dirty="0" smtClean="0"/>
              <a:t>Kentucky Transportation Center</a:t>
            </a:r>
          </a:p>
          <a:p>
            <a:pPr marL="0" indent="0">
              <a:spcBef>
                <a:spcPts val="0"/>
              </a:spcBef>
              <a:spcAft>
                <a:spcPts val="0"/>
              </a:spcAft>
              <a:buFont typeface="Arial" pitchFamily="34" charset="0"/>
              <a:buNone/>
            </a:pPr>
            <a:r>
              <a:rPr lang="en-US" dirty="0" smtClean="0">
                <a:hlinkClick r:id="rId3"/>
              </a:rPr>
              <a:t>eric.green@uky.edu</a:t>
            </a:r>
            <a:endParaRPr lang="en-US" dirty="0" smtClean="0"/>
          </a:p>
          <a:p>
            <a:pPr marL="0" indent="0">
              <a:spcBef>
                <a:spcPts val="0"/>
              </a:spcBef>
              <a:spcAft>
                <a:spcPts val="0"/>
              </a:spcAft>
              <a:buFont typeface="Arial" pitchFamily="34" charset="0"/>
              <a:buNone/>
            </a:pPr>
            <a:r>
              <a:rPr lang="en-US" dirty="0" smtClean="0"/>
              <a:t>(859) 257-1815</a:t>
            </a:r>
            <a:endParaRPr lang="en-US" dirty="0"/>
          </a:p>
        </p:txBody>
      </p:sp>
      <p:sp>
        <p:nvSpPr>
          <p:cNvPr id="6" name="Content Placeholder 2"/>
          <p:cNvSpPr txBox="1">
            <a:spLocks/>
          </p:cNvSpPr>
          <p:nvPr/>
        </p:nvSpPr>
        <p:spPr>
          <a:xfrm>
            <a:off x="1261872" y="4174036"/>
            <a:ext cx="4278957" cy="1802221"/>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spcBef>
                <a:spcPts val="0"/>
              </a:spcBef>
              <a:spcAft>
                <a:spcPts val="0"/>
              </a:spcAft>
              <a:buFont typeface="Arial" pitchFamily="34" charset="0"/>
              <a:buNone/>
            </a:pPr>
            <a:r>
              <a:rPr lang="en-US" dirty="0" smtClean="0"/>
              <a:t>Reg Souleyrette, PE, PhD, F. ASCE</a:t>
            </a:r>
          </a:p>
          <a:p>
            <a:pPr marL="0" indent="0">
              <a:spcBef>
                <a:spcPts val="0"/>
              </a:spcBef>
              <a:spcAft>
                <a:spcPts val="0"/>
              </a:spcAft>
              <a:buFont typeface="Arial" pitchFamily="34" charset="0"/>
              <a:buNone/>
            </a:pPr>
            <a:r>
              <a:rPr lang="en-US" dirty="0" smtClean="0"/>
              <a:t>Program Manager</a:t>
            </a:r>
          </a:p>
          <a:p>
            <a:pPr marL="0" indent="0">
              <a:spcBef>
                <a:spcPts val="0"/>
              </a:spcBef>
              <a:spcAft>
                <a:spcPts val="0"/>
              </a:spcAft>
              <a:buFont typeface="Arial" pitchFamily="34" charset="0"/>
              <a:buNone/>
            </a:pPr>
            <a:r>
              <a:rPr lang="en-US" dirty="0" smtClean="0"/>
              <a:t>Kentucky Transportation Center</a:t>
            </a:r>
          </a:p>
          <a:p>
            <a:pPr marL="0" indent="0">
              <a:spcBef>
                <a:spcPts val="0"/>
              </a:spcBef>
              <a:spcAft>
                <a:spcPts val="0"/>
              </a:spcAft>
              <a:buFont typeface="Arial" pitchFamily="34" charset="0"/>
              <a:buNone/>
            </a:pPr>
            <a:r>
              <a:rPr lang="en-US" dirty="0" smtClean="0">
                <a:hlinkClick r:id="rId4"/>
              </a:rPr>
              <a:t>souleyrette@uky.edu</a:t>
            </a:r>
            <a:endParaRPr lang="en-US" dirty="0" smtClean="0"/>
          </a:p>
          <a:p>
            <a:pPr marL="0" indent="0">
              <a:spcBef>
                <a:spcPts val="0"/>
              </a:spcBef>
              <a:spcAft>
                <a:spcPts val="0"/>
              </a:spcAft>
              <a:buFont typeface="Arial" pitchFamily="34" charset="0"/>
              <a:buNone/>
            </a:pPr>
            <a:r>
              <a:rPr lang="en-US" dirty="0" smtClean="0"/>
              <a:t>(859) 257-5309</a:t>
            </a:r>
            <a:endParaRPr lang="en-US" dirty="0"/>
          </a:p>
        </p:txBody>
      </p:sp>
    </p:spTree>
    <p:extLst>
      <p:ext uri="{BB962C8B-B14F-4D97-AF65-F5344CB8AC3E}">
        <p14:creationId xmlns:p14="http://schemas.microsoft.com/office/powerpoint/2010/main" val="597566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Modification Factor (CMF)</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3600" b="0" i="0" u="none" strike="noStrike" kern="1200" cap="none" spc="0" normalizeH="0" baseline="0" noProof="0" dirty="0">
              <a:ln>
                <a:noFill/>
              </a:ln>
              <a:solidFill>
                <a:srgbClr val="17406D">
                  <a:lumMod val="60000"/>
                  <a:lumOff val="40000"/>
                </a:srgbClr>
              </a:solidFill>
              <a:effectLst/>
              <a:uLnTx/>
              <a:uFillTx/>
              <a:latin typeface="Century Schoolbook" panose="02040604050505020304"/>
              <a:ea typeface="+mn-ea"/>
              <a:cs typeface="+mn-cs"/>
            </a:endParaRPr>
          </a:p>
        </p:txBody>
      </p:sp>
      <p:sp>
        <p:nvSpPr>
          <p:cNvPr id="6" name="Content Placeholder 5"/>
          <p:cNvSpPr>
            <a:spLocks noGrp="1"/>
          </p:cNvSpPr>
          <p:nvPr>
            <p:ph idx="1"/>
          </p:nvPr>
        </p:nvSpPr>
        <p:spPr/>
        <p:txBody>
          <a:bodyPr/>
          <a:lstStyle/>
          <a:p>
            <a:r>
              <a:rPr lang="en-US" dirty="0" smtClean="0"/>
              <a:t>CMFs is a multiplicative factor used to estimate a countermeasure’s expected safety benefit in terms of crash reduction</a:t>
            </a:r>
          </a:p>
          <a:p>
            <a:r>
              <a:rPr lang="en-US" dirty="0" smtClean="0"/>
              <a:t>They can help identify countermeasures with the greatest safety benefit</a:t>
            </a:r>
          </a:p>
          <a:p>
            <a:r>
              <a:rPr lang="en-US" dirty="0" smtClean="0"/>
              <a:t>Most CMFs are based on a limited number of study sites and specific crash conditions</a:t>
            </a:r>
          </a:p>
          <a:p>
            <a:pPr lvl="1"/>
            <a:r>
              <a:rPr lang="en-US" dirty="0" smtClean="0"/>
              <a:t>Crash types </a:t>
            </a:r>
          </a:p>
          <a:p>
            <a:pPr lvl="1"/>
            <a:r>
              <a:rPr lang="en-US" dirty="0" smtClean="0"/>
              <a:t>Crash severity</a:t>
            </a:r>
          </a:p>
          <a:p>
            <a:pPr lvl="1"/>
            <a:r>
              <a:rPr lang="en-US" dirty="0" smtClean="0"/>
              <a:t>Urban/Rural classification</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93200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CMFs</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3600" b="0" i="0" u="none" strike="noStrike" kern="1200" cap="none" spc="0" normalizeH="0" baseline="0" noProof="0">
              <a:ln>
                <a:noFill/>
              </a:ln>
              <a:solidFill>
                <a:srgbClr val="17406D">
                  <a:lumMod val="60000"/>
                  <a:lumOff val="40000"/>
                </a:srgbClr>
              </a:solidFill>
              <a:effectLst/>
              <a:uLnTx/>
              <a:uFillTx/>
              <a:latin typeface="Century Schoolbook" panose="02040604050505020304"/>
              <a:ea typeface="+mn-ea"/>
              <a:cs typeface="+mn-cs"/>
            </a:endParaRPr>
          </a:p>
        </p:txBody>
      </p:sp>
      <p:sp>
        <p:nvSpPr>
          <p:cNvPr id="7" name="Content Placeholder 6"/>
          <p:cNvSpPr>
            <a:spLocks noGrp="1"/>
          </p:cNvSpPr>
          <p:nvPr>
            <p:ph idx="1"/>
          </p:nvPr>
        </p:nvSpPr>
        <p:spPr>
          <a:xfrm>
            <a:off x="1261872" y="1828800"/>
            <a:ext cx="3493008" cy="4351337"/>
          </a:xfrm>
        </p:spPr>
        <p:txBody>
          <a:bodyPr/>
          <a:lstStyle/>
          <a:p>
            <a:r>
              <a:rPr lang="en-US" dirty="0" smtClean="0"/>
              <a:t>CMF Clearinghouse</a:t>
            </a:r>
          </a:p>
          <a:p>
            <a:r>
              <a:rPr lang="en-US" dirty="0" smtClean="0"/>
              <a:t>Highway Safety Manual</a:t>
            </a:r>
          </a:p>
          <a:p>
            <a:r>
              <a:rPr lang="en-US" dirty="0" smtClean="0"/>
              <a:t>NCHRP Studies</a:t>
            </a:r>
          </a:p>
          <a:p>
            <a:r>
              <a:rPr lang="en-US" dirty="0" smtClean="0"/>
              <a:t>Research Reports</a:t>
            </a:r>
            <a:endParaRPr lang="en-US" dirty="0"/>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703" y="1820862"/>
            <a:ext cx="5935137" cy="4351338"/>
          </a:xfrm>
          <a:prstGeom prst="rect">
            <a:avLst/>
          </a:prstGeom>
        </p:spPr>
      </p:pic>
    </p:spTree>
    <p:extLst>
      <p:ext uri="{BB962C8B-B14F-4D97-AF65-F5344CB8AC3E}">
        <p14:creationId xmlns:p14="http://schemas.microsoft.com/office/powerpoint/2010/main" val="3766322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CMFs vs AFs</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Different from Adjustment Factors</a:t>
            </a:r>
          </a:p>
          <a:p>
            <a:r>
              <a:rPr lang="en-US" dirty="0" smtClean="0"/>
              <a:t>CMFs (</a:t>
            </a:r>
            <a:r>
              <a:rPr lang="en-US" dirty="0" err="1" smtClean="0"/>
              <a:t>HSM</a:t>
            </a:r>
            <a:r>
              <a:rPr lang="en-US" dirty="0" smtClean="0"/>
              <a:t> part D)*</a:t>
            </a:r>
          </a:p>
          <a:p>
            <a:pPr lvl="1"/>
            <a:r>
              <a:rPr lang="en-US" dirty="0" smtClean="0"/>
              <a:t>Adjusts actual crashes at a site based on proposed changes</a:t>
            </a:r>
          </a:p>
          <a:p>
            <a:pPr lvl="1"/>
            <a:r>
              <a:rPr lang="en-US" dirty="0" smtClean="0"/>
              <a:t>A site has 10 crashes per year and you want to decide between two countermeasures</a:t>
            </a:r>
          </a:p>
          <a:p>
            <a:r>
              <a:rPr lang="en-US" dirty="0" smtClean="0"/>
              <a:t>AFs (</a:t>
            </a:r>
            <a:r>
              <a:rPr lang="en-US" dirty="0" err="1" smtClean="0"/>
              <a:t>HSM</a:t>
            </a:r>
            <a:r>
              <a:rPr lang="en-US" dirty="0" smtClean="0"/>
              <a:t> part C)</a:t>
            </a:r>
          </a:p>
          <a:p>
            <a:pPr lvl="1"/>
            <a:r>
              <a:rPr lang="en-US" dirty="0" smtClean="0"/>
              <a:t>Adjusts crash prediction at a site that has different base conditions than the reference data used for SPF development</a:t>
            </a:r>
          </a:p>
          <a:p>
            <a:pPr lvl="1"/>
            <a:r>
              <a:rPr lang="en-US" dirty="0" smtClean="0"/>
              <a:t>A site has 10 foot lanes but the state’s SPF was developed for 9 foot lanes</a:t>
            </a:r>
          </a:p>
          <a:p>
            <a:pPr lvl="1"/>
            <a:endParaRPr lang="en-US" dirty="0"/>
          </a:p>
          <a:p>
            <a:pPr lvl="1"/>
            <a:endParaRPr lang="en-US" dirty="0" smtClean="0"/>
          </a:p>
          <a:p>
            <a:pPr lvl="1"/>
            <a:endParaRPr lang="en-US" dirty="0"/>
          </a:p>
          <a:p>
            <a:pPr marL="274320" lvl="1" indent="0">
              <a:buNone/>
            </a:pPr>
            <a:r>
              <a:rPr lang="en-US" dirty="0" smtClean="0"/>
              <a:t>*Although you can use CMFs for future predictions using SPFs</a:t>
            </a:r>
            <a:endParaRPr lang="en-US" dirty="0"/>
          </a:p>
        </p:txBody>
      </p:sp>
      <p:sp>
        <p:nvSpPr>
          <p:cNvPr id="4" name="Slide Number Placeholder 3"/>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A3CCD-6EF1-4EE9-92D6-4912CD105F88}" type="slidenum">
              <a:rPr kumimoji="0" lang="en-US" sz="3600" b="0" i="0" u="none" strike="noStrike" kern="1200" cap="none" spc="0" normalizeH="0" baseline="0" noProof="0" smtClean="0">
                <a:ln>
                  <a:noFill/>
                </a:ln>
                <a:solidFill>
                  <a:srgbClr val="17406D">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3600" b="0" i="0" u="none" strike="noStrike" kern="1200" cap="none" spc="0" normalizeH="0" baseline="0" noProof="0" dirty="0">
              <a:ln>
                <a:noFill/>
              </a:ln>
              <a:solidFill>
                <a:srgbClr val="17406D">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31121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73415"/>
            <a:ext cx="7886700" cy="819650"/>
          </a:xfrm>
        </p:spPr>
        <p:txBody>
          <a:bodyPr>
            <a:normAutofit/>
          </a:bodyPr>
          <a:lstStyle/>
          <a:p>
            <a:pPr algn="ctr"/>
            <a:r>
              <a:rPr lang="en-US" dirty="0"/>
              <a:t>How HSM Works</a:t>
            </a:r>
          </a:p>
        </p:txBody>
      </p:sp>
      <p:sp>
        <p:nvSpPr>
          <p:cNvPr id="3" name="Content Placeholder 2"/>
          <p:cNvSpPr>
            <a:spLocks noGrp="1"/>
          </p:cNvSpPr>
          <p:nvPr>
            <p:ph idx="1"/>
          </p:nvPr>
        </p:nvSpPr>
        <p:spPr>
          <a:xfrm>
            <a:off x="1981200" y="2688610"/>
            <a:ext cx="8229600" cy="3437554"/>
          </a:xfrm>
        </p:spPr>
        <p:txBody>
          <a:bodyPr>
            <a:normAutofit/>
          </a:bodyPr>
          <a:lstStyle/>
          <a:p>
            <a:r>
              <a:rPr lang="en-US" sz="3200" dirty="0"/>
              <a:t>Safety Performance Function(SPF): regression  equation</a:t>
            </a:r>
          </a:p>
          <a:p>
            <a:r>
              <a:rPr lang="en-US" sz="3200" dirty="0" smtClean="0"/>
              <a:t>Adjustment </a:t>
            </a:r>
            <a:r>
              <a:rPr lang="en-US" sz="3200" dirty="0"/>
              <a:t>Factor </a:t>
            </a:r>
            <a:r>
              <a:rPr lang="en-US" sz="3200" dirty="0" smtClean="0"/>
              <a:t>(AF)</a:t>
            </a:r>
          </a:p>
          <a:p>
            <a:r>
              <a:rPr lang="en-US" sz="3200" dirty="0" smtClean="0"/>
              <a:t>Calibration </a:t>
            </a:r>
            <a:r>
              <a:rPr lang="en-US" sz="3200" dirty="0"/>
              <a:t>Factor (C): local adjustment</a:t>
            </a:r>
          </a:p>
        </p:txBody>
      </p:sp>
      <p:sp>
        <p:nvSpPr>
          <p:cNvPr id="4" name="Flowchart: Predefined Process 3"/>
          <p:cNvSpPr/>
          <p:nvPr/>
        </p:nvSpPr>
        <p:spPr>
          <a:xfrm>
            <a:off x="2052482" y="1455654"/>
            <a:ext cx="1460310"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3512787" y="1564836"/>
            <a:ext cx="573206" cy="62779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01013" y="1447846"/>
            <a:ext cx="1563248" cy="861774"/>
          </a:xfrm>
          <a:prstGeom prst="rect">
            <a:avLst/>
          </a:prstGeom>
          <a:noFill/>
        </p:spPr>
        <p:txBody>
          <a:bodyPr wrap="none" lIns="91440" tIns="45720" rIns="91440" bIns="45720">
            <a:spAutoFit/>
          </a:bodyPr>
          <a:lstStyle/>
          <a:p>
            <a:pPr algn="ct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SPF</a:t>
            </a:r>
          </a:p>
        </p:txBody>
      </p:sp>
      <p:sp>
        <p:nvSpPr>
          <p:cNvPr id="8" name="Flowchart: Predefined Process 7"/>
          <p:cNvSpPr/>
          <p:nvPr/>
        </p:nvSpPr>
        <p:spPr>
          <a:xfrm>
            <a:off x="4072352" y="1455654"/>
            <a:ext cx="1735531"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5807882" y="1564836"/>
            <a:ext cx="573206" cy="62779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73628" y="1447846"/>
            <a:ext cx="1135247" cy="861774"/>
          </a:xfrm>
          <a:prstGeom prst="rect">
            <a:avLst/>
          </a:prstGeom>
          <a:noFill/>
        </p:spPr>
        <p:txBody>
          <a:bodyPr wrap="non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Flowchart: Predefined Process 10"/>
          <p:cNvSpPr/>
          <p:nvPr/>
        </p:nvSpPr>
        <p:spPr>
          <a:xfrm>
            <a:off x="6367440" y="1455654"/>
            <a:ext cx="992406"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22043" y="1447846"/>
            <a:ext cx="683200" cy="861774"/>
          </a:xfrm>
          <a:prstGeom prst="rect">
            <a:avLst/>
          </a:prstGeom>
          <a:noFill/>
        </p:spPr>
        <p:txBody>
          <a:bodyPr wrap="none" lIns="91440" tIns="45720" rIns="91440" bIns="45720">
            <a:spAutoFit/>
          </a:bodyPr>
          <a:lstStyle/>
          <a:p>
            <a:pPr algn="ct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14" name="Equal 13"/>
          <p:cNvSpPr/>
          <p:nvPr/>
        </p:nvSpPr>
        <p:spPr>
          <a:xfrm>
            <a:off x="7484290" y="1592130"/>
            <a:ext cx="586854" cy="57320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lowchart: Process 14"/>
          <p:cNvSpPr/>
          <p:nvPr/>
        </p:nvSpPr>
        <p:spPr>
          <a:xfrm>
            <a:off x="8140053" y="1397949"/>
            <a:ext cx="2060847" cy="9615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978445" y="1293959"/>
            <a:ext cx="2287807" cy="1169551"/>
          </a:xfrm>
          <a:prstGeom prst="rect">
            <a:avLst/>
          </a:prstGeom>
          <a:noFill/>
        </p:spPr>
        <p:txBody>
          <a:bodyPr wrap="none" lIns="91440" tIns="45720" rIns="91440" bIns="45720">
            <a:spAutoFit/>
          </a:bodyPr>
          <a:lstStyle/>
          <a:p>
            <a:pPr algn="ctr"/>
            <a:r>
              <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rPr>
              <a:t>Predicted </a:t>
            </a:r>
          </a:p>
          <a:p>
            <a:pPr algn="ctr"/>
            <a:r>
              <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rPr>
              <a:t>Crashes</a:t>
            </a:r>
          </a:p>
        </p:txBody>
      </p:sp>
    </p:spTree>
    <p:extLst>
      <p:ext uri="{BB962C8B-B14F-4D97-AF65-F5344CB8AC3E}">
        <p14:creationId xmlns:p14="http://schemas.microsoft.com/office/powerpoint/2010/main" val="2982015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362200" y="762000"/>
            <a:ext cx="7772400" cy="960438"/>
          </a:xfrm>
          <a:prstGeom prst="rect">
            <a:avLst/>
          </a:prstGeom>
          <a:noFill/>
          <a:ln w="9525">
            <a:noFill/>
            <a:miter lim="800000"/>
            <a:headEnd/>
            <a:tailEnd/>
          </a:ln>
        </p:spPr>
        <p:txBody>
          <a:bodyPr anchor="ctr"/>
          <a:lstStyle/>
          <a:p>
            <a:endParaRPr lang="en-US" sz="4400" dirty="0">
              <a:latin typeface="Calibri" pitchFamily="34" charset="0"/>
            </a:endParaRPr>
          </a:p>
        </p:txBody>
      </p:sp>
      <p:sp>
        <p:nvSpPr>
          <p:cNvPr id="30723" name="Rectangle 3"/>
          <p:cNvSpPr>
            <a:spLocks noChangeArrowheads="1"/>
          </p:cNvSpPr>
          <p:nvPr/>
        </p:nvSpPr>
        <p:spPr bwMode="auto">
          <a:xfrm>
            <a:off x="2362200" y="1905001"/>
            <a:ext cx="7772400" cy="4373563"/>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dirty="0">
              <a:latin typeface="Calibri" pitchFamily="34" charset="0"/>
            </a:endParaRPr>
          </a:p>
        </p:txBody>
      </p:sp>
      <p:sp>
        <p:nvSpPr>
          <p:cNvPr id="5" name="Title 4"/>
          <p:cNvSpPr>
            <a:spLocks noGrp="1"/>
          </p:cNvSpPr>
          <p:nvPr>
            <p:ph type="title"/>
          </p:nvPr>
        </p:nvSpPr>
        <p:spPr>
          <a:xfrm>
            <a:off x="2152650" y="497479"/>
            <a:ext cx="7886700" cy="941555"/>
          </a:xfrm>
        </p:spPr>
        <p:txBody>
          <a:bodyPr>
            <a:normAutofit fontScale="90000"/>
          </a:bodyPr>
          <a:lstStyle/>
          <a:p>
            <a:pPr algn="ctr"/>
            <a:r>
              <a:rPr lang="en-US" dirty="0"/>
              <a:t>Part C: Predictive Methods	(1/3)</a:t>
            </a:r>
          </a:p>
        </p:txBody>
      </p:sp>
      <p:sp>
        <p:nvSpPr>
          <p:cNvPr id="4" name="Title 3"/>
          <p:cNvSpPr>
            <a:spLocks noGrp="1"/>
          </p:cNvSpPr>
          <p:nvPr>
            <p:ph idx="1"/>
          </p:nvPr>
        </p:nvSpPr>
        <p:spPr>
          <a:xfrm>
            <a:off x="1752601" y="1655967"/>
            <a:ext cx="8819147" cy="4351338"/>
          </a:xfrm>
        </p:spPr>
        <p:txBody>
          <a:bodyPr>
            <a:normAutofit/>
          </a:bodyPr>
          <a:lstStyle/>
          <a:p>
            <a:r>
              <a:rPr lang="en-US" sz="3200" dirty="0"/>
              <a:t>Safety Performance Functions (SPFs)</a:t>
            </a:r>
          </a:p>
          <a:p>
            <a:pPr lvl="1"/>
            <a:r>
              <a:rPr lang="en-US" sz="2800" dirty="0"/>
              <a:t>Regression models </a:t>
            </a:r>
          </a:p>
          <a:p>
            <a:pPr lvl="1"/>
            <a:r>
              <a:rPr lang="en-US" sz="2800" dirty="0"/>
              <a:t>Predict expected crash frequency</a:t>
            </a:r>
          </a:p>
          <a:p>
            <a:r>
              <a:rPr lang="en-US" sz="3200" dirty="0"/>
              <a:t>Developed from data for a number of similar sites</a:t>
            </a:r>
          </a:p>
          <a:p>
            <a:r>
              <a:rPr lang="en-US" sz="3200" dirty="0"/>
              <a:t>Developed for specific site types and “base conditions”</a:t>
            </a:r>
          </a:p>
        </p:txBody>
      </p:sp>
      <p:sp>
        <p:nvSpPr>
          <p:cNvPr id="6" name="Flowchart: Predefined Process 5"/>
          <p:cNvSpPr/>
          <p:nvPr/>
        </p:nvSpPr>
        <p:spPr>
          <a:xfrm>
            <a:off x="9111438" y="2241964"/>
            <a:ext cx="1460310"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059969" y="2234157"/>
            <a:ext cx="1563248" cy="861774"/>
          </a:xfrm>
          <a:prstGeom prst="rect">
            <a:avLst/>
          </a:prstGeom>
          <a:noFill/>
        </p:spPr>
        <p:txBody>
          <a:bodyPr wrap="none" lIns="91440" tIns="45720" rIns="91440" bIns="45720">
            <a:spAutoFit/>
          </a:bodyPr>
          <a:lstStyle/>
          <a:p>
            <a:pPr algn="ct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SPF</a:t>
            </a:r>
          </a:p>
        </p:txBody>
      </p:sp>
    </p:spTree>
    <p:extLst>
      <p:ext uri="{BB962C8B-B14F-4D97-AF65-F5344CB8AC3E}">
        <p14:creationId xmlns:p14="http://schemas.microsoft.com/office/powerpoint/2010/main" val="34919098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57908"/>
            <a:ext cx="7886700" cy="802183"/>
          </a:xfrm>
        </p:spPr>
        <p:txBody>
          <a:bodyPr>
            <a:normAutofit/>
          </a:bodyPr>
          <a:lstStyle/>
          <a:p>
            <a:pPr algn="ctr"/>
            <a:r>
              <a:rPr lang="en-US" dirty="0"/>
              <a:t>SPF Development</a:t>
            </a:r>
          </a:p>
        </p:txBody>
      </p:sp>
      <p:cxnSp>
        <p:nvCxnSpPr>
          <p:cNvPr id="7" name="Straight Connector 6"/>
          <p:cNvCxnSpPr/>
          <p:nvPr/>
        </p:nvCxnSpPr>
        <p:spPr bwMode="auto">
          <a:xfrm>
            <a:off x="3006383" y="5146048"/>
            <a:ext cx="6237027"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3006382" y="2034358"/>
            <a:ext cx="0" cy="3125338"/>
          </a:xfrm>
          <a:prstGeom prst="line">
            <a:avLst/>
          </a:prstGeom>
          <a:noFill/>
          <a:ln w="28575" cap="flat" cmpd="sng" algn="ctr">
            <a:solidFill>
              <a:srgbClr val="003399"/>
            </a:solidFill>
            <a:prstDash val="solid"/>
            <a:round/>
            <a:headEnd type="none" w="med" len="med"/>
            <a:tailEnd type="none" w="med" len="med"/>
          </a:ln>
          <a:effectLst/>
        </p:spPr>
      </p:cxnSp>
      <p:sp>
        <p:nvSpPr>
          <p:cNvPr id="10" name="TextBox 9"/>
          <p:cNvSpPr txBox="1"/>
          <p:nvPr/>
        </p:nvSpPr>
        <p:spPr>
          <a:xfrm>
            <a:off x="3625516" y="5354049"/>
            <a:ext cx="5509842" cy="584775"/>
          </a:xfrm>
          <a:prstGeom prst="rect">
            <a:avLst/>
          </a:prstGeom>
          <a:noFill/>
        </p:spPr>
        <p:txBody>
          <a:bodyPr wrap="none" rtlCol="0">
            <a:spAutoFit/>
          </a:bodyPr>
          <a:lstStyle/>
          <a:p>
            <a:r>
              <a:rPr lang="en-US" sz="3200" dirty="0">
                <a:latin typeface="Century Gothic" panose="020B0502020202020204" pitchFamily="34" charset="0"/>
              </a:rPr>
              <a:t>Average Daily Traffic (ADT)</a:t>
            </a:r>
          </a:p>
        </p:txBody>
      </p:sp>
      <p:sp>
        <p:nvSpPr>
          <p:cNvPr id="11" name="TextBox 10"/>
          <p:cNvSpPr txBox="1"/>
          <p:nvPr/>
        </p:nvSpPr>
        <p:spPr>
          <a:xfrm rot="16200000">
            <a:off x="1007856" y="3264124"/>
            <a:ext cx="2848857" cy="584775"/>
          </a:xfrm>
          <a:prstGeom prst="rect">
            <a:avLst/>
          </a:prstGeom>
          <a:noFill/>
        </p:spPr>
        <p:txBody>
          <a:bodyPr wrap="none" rtlCol="0">
            <a:spAutoFit/>
          </a:bodyPr>
          <a:lstStyle/>
          <a:p>
            <a:r>
              <a:rPr lang="en-US" sz="3200" dirty="0">
                <a:latin typeface="Century Gothic" panose="020B0502020202020204" pitchFamily="34" charset="0"/>
              </a:rPr>
              <a:t>Crashes/Year</a:t>
            </a:r>
          </a:p>
        </p:txBody>
      </p:sp>
      <p:sp>
        <p:nvSpPr>
          <p:cNvPr id="13" name="Rectangle 12"/>
          <p:cNvSpPr/>
          <p:nvPr/>
        </p:nvSpPr>
        <p:spPr bwMode="auto">
          <a:xfrm>
            <a:off x="3459928" y="4398247"/>
            <a:ext cx="184731" cy="400110"/>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14" name="Rectangle 13"/>
          <p:cNvSpPr/>
          <p:nvPr/>
        </p:nvSpPr>
        <p:spPr bwMode="auto">
          <a:xfrm>
            <a:off x="3682841" y="4348757"/>
            <a:ext cx="184731" cy="400110"/>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15" name="Rectangle 14"/>
          <p:cNvSpPr/>
          <p:nvPr/>
        </p:nvSpPr>
        <p:spPr bwMode="auto">
          <a:xfrm>
            <a:off x="3619151" y="4657328"/>
            <a:ext cx="184731" cy="400110"/>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16" name="Rectangle 15"/>
          <p:cNvSpPr/>
          <p:nvPr/>
        </p:nvSpPr>
        <p:spPr bwMode="auto">
          <a:xfrm>
            <a:off x="3835241" y="4467264"/>
            <a:ext cx="184731" cy="400110"/>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17" name="Rectangle 16"/>
          <p:cNvSpPr/>
          <p:nvPr/>
        </p:nvSpPr>
        <p:spPr bwMode="auto">
          <a:xfrm>
            <a:off x="3835240" y="4657327"/>
            <a:ext cx="184731" cy="400110"/>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18" name="Rectangle 17"/>
          <p:cNvSpPr/>
          <p:nvPr/>
        </p:nvSpPr>
        <p:spPr bwMode="auto">
          <a:xfrm>
            <a:off x="4540392" y="4032023"/>
            <a:ext cx="184731" cy="400110"/>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19" name="Rectangle 18"/>
          <p:cNvSpPr/>
          <p:nvPr/>
        </p:nvSpPr>
        <p:spPr bwMode="auto">
          <a:xfrm>
            <a:off x="4763305" y="3982533"/>
            <a:ext cx="184731" cy="400110"/>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0" name="Rectangle 19"/>
          <p:cNvSpPr/>
          <p:nvPr/>
        </p:nvSpPr>
        <p:spPr bwMode="auto">
          <a:xfrm>
            <a:off x="4699615" y="4291104"/>
            <a:ext cx="184731" cy="400110"/>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1" name="Rectangle 20"/>
          <p:cNvSpPr/>
          <p:nvPr/>
        </p:nvSpPr>
        <p:spPr bwMode="auto">
          <a:xfrm>
            <a:off x="4915705" y="4101040"/>
            <a:ext cx="184731" cy="400110"/>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2" name="Rectangle 21"/>
          <p:cNvSpPr/>
          <p:nvPr/>
        </p:nvSpPr>
        <p:spPr bwMode="auto">
          <a:xfrm>
            <a:off x="4915704" y="4291103"/>
            <a:ext cx="184731" cy="400110"/>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3" name="Rectangle 22"/>
          <p:cNvSpPr/>
          <p:nvPr/>
        </p:nvSpPr>
        <p:spPr bwMode="auto">
          <a:xfrm>
            <a:off x="5484376" y="3160823"/>
            <a:ext cx="184731" cy="400110"/>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4" name="Rectangle 23"/>
          <p:cNvSpPr/>
          <p:nvPr/>
        </p:nvSpPr>
        <p:spPr bwMode="auto">
          <a:xfrm>
            <a:off x="5707289" y="3111333"/>
            <a:ext cx="184731" cy="400110"/>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5" name="Rectangle 24"/>
          <p:cNvSpPr/>
          <p:nvPr/>
        </p:nvSpPr>
        <p:spPr bwMode="auto">
          <a:xfrm>
            <a:off x="5643599" y="3419904"/>
            <a:ext cx="184731" cy="400110"/>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6" name="Rectangle 25"/>
          <p:cNvSpPr/>
          <p:nvPr/>
        </p:nvSpPr>
        <p:spPr bwMode="auto">
          <a:xfrm>
            <a:off x="5859689" y="3229840"/>
            <a:ext cx="184731" cy="400110"/>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7" name="Rectangle 26"/>
          <p:cNvSpPr/>
          <p:nvPr/>
        </p:nvSpPr>
        <p:spPr bwMode="auto">
          <a:xfrm>
            <a:off x="5859688" y="3419903"/>
            <a:ext cx="184731" cy="400110"/>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8" name="Rectangle 27"/>
          <p:cNvSpPr/>
          <p:nvPr/>
        </p:nvSpPr>
        <p:spPr bwMode="auto">
          <a:xfrm>
            <a:off x="6919688" y="3449703"/>
            <a:ext cx="184731" cy="400110"/>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29" name="Rectangle 28"/>
          <p:cNvSpPr/>
          <p:nvPr/>
        </p:nvSpPr>
        <p:spPr bwMode="auto">
          <a:xfrm>
            <a:off x="7142601" y="3400213"/>
            <a:ext cx="184731" cy="400110"/>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30" name="Rectangle 29"/>
          <p:cNvSpPr/>
          <p:nvPr/>
        </p:nvSpPr>
        <p:spPr bwMode="auto">
          <a:xfrm>
            <a:off x="7078911" y="3708784"/>
            <a:ext cx="184731" cy="400110"/>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31" name="Rectangle 30"/>
          <p:cNvSpPr/>
          <p:nvPr/>
        </p:nvSpPr>
        <p:spPr bwMode="auto">
          <a:xfrm>
            <a:off x="7295001" y="3518720"/>
            <a:ext cx="184731" cy="400110"/>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32" name="Rectangle 31"/>
          <p:cNvSpPr/>
          <p:nvPr/>
        </p:nvSpPr>
        <p:spPr bwMode="auto">
          <a:xfrm>
            <a:off x="7295000" y="3708783"/>
            <a:ext cx="184731" cy="400110"/>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indent="-457200" algn="ctr" defTabSz="914400" eaLnBrk="0" fontAlgn="base" hangingPunct="0">
              <a:spcBef>
                <a:spcPct val="0"/>
              </a:spcBef>
              <a:spcAft>
                <a:spcPct val="0"/>
              </a:spcAft>
            </a:pPr>
            <a:endParaRPr lang="en-US" sz="2000" dirty="0">
              <a:latin typeface="Technical" pitchFamily="66" charset="0"/>
            </a:endParaRPr>
          </a:p>
        </p:txBody>
      </p:sp>
      <p:sp>
        <p:nvSpPr>
          <p:cNvPr id="33" name="Freeform 56"/>
          <p:cNvSpPr>
            <a:spLocks/>
          </p:cNvSpPr>
          <p:nvPr/>
        </p:nvSpPr>
        <p:spPr bwMode="auto">
          <a:xfrm>
            <a:off x="3017410" y="3206542"/>
            <a:ext cx="4816688" cy="1875265"/>
          </a:xfrm>
          <a:custGeom>
            <a:avLst/>
            <a:gdLst>
              <a:gd name="T0" fmla="*/ 0 w 3718"/>
              <a:gd name="T1" fmla="*/ 2147483647 h 1728"/>
              <a:gd name="T2" fmla="*/ 2147483647 w 3718"/>
              <a:gd name="T3" fmla="*/ 2147483647 h 1728"/>
              <a:gd name="T4" fmla="*/ 2147483647 w 3718"/>
              <a:gd name="T5" fmla="*/ 2147483647 h 1728"/>
              <a:gd name="T6" fmla="*/ 2147483647 w 3718"/>
              <a:gd name="T7" fmla="*/ 2147483647 h 1728"/>
              <a:gd name="T8" fmla="*/ 0 60000 65536"/>
              <a:gd name="T9" fmla="*/ 0 60000 65536"/>
              <a:gd name="T10" fmla="*/ 0 60000 65536"/>
              <a:gd name="T11" fmla="*/ 0 60000 65536"/>
              <a:gd name="T12" fmla="*/ 0 w 3718"/>
              <a:gd name="T13" fmla="*/ 0 h 1728"/>
              <a:gd name="T14" fmla="*/ 3718 w 3718"/>
              <a:gd name="T15" fmla="*/ 1728 h 1728"/>
            </a:gdLst>
            <a:ahLst/>
            <a:cxnLst>
              <a:cxn ang="T8">
                <a:pos x="T0" y="T1"/>
              </a:cxn>
              <a:cxn ang="T9">
                <a:pos x="T2" y="T3"/>
              </a:cxn>
              <a:cxn ang="T10">
                <a:pos x="T4" y="T5"/>
              </a:cxn>
              <a:cxn ang="T11">
                <a:pos x="T6" y="T7"/>
              </a:cxn>
            </a:cxnLst>
            <a:rect l="T12" t="T13" r="T14" b="T15"/>
            <a:pathLst>
              <a:path w="3718" h="1728">
                <a:moveTo>
                  <a:pt x="0" y="1728"/>
                </a:moveTo>
                <a:cubicBezTo>
                  <a:pt x="282" y="1538"/>
                  <a:pt x="1169" y="860"/>
                  <a:pt x="1693" y="586"/>
                </a:cubicBezTo>
                <a:cubicBezTo>
                  <a:pt x="2217" y="312"/>
                  <a:pt x="2805" y="168"/>
                  <a:pt x="3142" y="84"/>
                </a:cubicBezTo>
                <a:cubicBezTo>
                  <a:pt x="3479" y="0"/>
                  <a:pt x="3598" y="84"/>
                  <a:pt x="3718" y="84"/>
                </a:cubicBezTo>
              </a:path>
            </a:pathLst>
          </a:custGeom>
          <a:noFill/>
          <a:ln w="57150">
            <a:solidFill>
              <a:srgbClr val="0000CC"/>
            </a:solidFill>
            <a:round/>
            <a:headEnd/>
            <a:tailEnd/>
          </a:ln>
        </p:spPr>
        <p:txBody>
          <a:bodyPr/>
          <a:lstStyle/>
          <a:p>
            <a:endParaRPr lang="en-US" dirty="0"/>
          </a:p>
        </p:txBody>
      </p:sp>
      <p:sp>
        <p:nvSpPr>
          <p:cNvPr id="3" name="TextBox 2"/>
          <p:cNvSpPr txBox="1"/>
          <p:nvPr/>
        </p:nvSpPr>
        <p:spPr>
          <a:xfrm>
            <a:off x="6768068" y="2264155"/>
            <a:ext cx="946093" cy="584775"/>
          </a:xfrm>
          <a:prstGeom prst="rect">
            <a:avLst/>
          </a:prstGeom>
          <a:noFill/>
        </p:spPr>
        <p:txBody>
          <a:bodyPr wrap="none" rtlCol="0">
            <a:spAutoFit/>
          </a:bodyPr>
          <a:lstStyle/>
          <a:p>
            <a:r>
              <a:rPr lang="en-US" sz="3200" dirty="0">
                <a:latin typeface="Century Gothic"/>
                <a:cs typeface="Century Gothic"/>
              </a:rPr>
              <a:t>SPF </a:t>
            </a:r>
          </a:p>
        </p:txBody>
      </p:sp>
    </p:spTree>
    <p:extLst>
      <p:ext uri="{BB962C8B-B14F-4D97-AF65-F5344CB8AC3E}">
        <p14:creationId xmlns:p14="http://schemas.microsoft.com/office/powerpoint/2010/main" val="374665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362200" y="762000"/>
            <a:ext cx="7772400" cy="960438"/>
          </a:xfrm>
          <a:prstGeom prst="rect">
            <a:avLst/>
          </a:prstGeom>
          <a:noFill/>
          <a:ln w="9525">
            <a:noFill/>
            <a:miter lim="800000"/>
            <a:headEnd/>
            <a:tailEnd/>
          </a:ln>
        </p:spPr>
        <p:txBody>
          <a:bodyPr anchor="ctr"/>
          <a:lstStyle/>
          <a:p>
            <a:endParaRPr lang="en-US" sz="4400" dirty="0">
              <a:latin typeface="Calibri" pitchFamily="34" charset="0"/>
            </a:endParaRPr>
          </a:p>
        </p:txBody>
      </p:sp>
      <p:sp>
        <p:nvSpPr>
          <p:cNvPr id="30723" name="Rectangle 3"/>
          <p:cNvSpPr>
            <a:spLocks noChangeArrowheads="1"/>
          </p:cNvSpPr>
          <p:nvPr/>
        </p:nvSpPr>
        <p:spPr bwMode="auto">
          <a:xfrm>
            <a:off x="2362200" y="1905001"/>
            <a:ext cx="7772400" cy="4373563"/>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dirty="0">
              <a:latin typeface="Calibri" pitchFamily="34" charset="0"/>
            </a:endParaRPr>
          </a:p>
        </p:txBody>
      </p:sp>
      <p:sp>
        <p:nvSpPr>
          <p:cNvPr id="11" name="Title 4"/>
          <p:cNvSpPr>
            <a:spLocks noGrp="1"/>
          </p:cNvSpPr>
          <p:nvPr>
            <p:ph type="title"/>
          </p:nvPr>
        </p:nvSpPr>
        <p:spPr>
          <a:xfrm>
            <a:off x="2152650" y="497479"/>
            <a:ext cx="7886700" cy="831045"/>
          </a:xfrm>
        </p:spPr>
        <p:txBody>
          <a:bodyPr>
            <a:normAutofit fontScale="90000"/>
          </a:bodyPr>
          <a:lstStyle/>
          <a:p>
            <a:r>
              <a:rPr lang="en-US" dirty="0"/>
              <a:t>Part C: Predictive Methods (2/3)</a:t>
            </a:r>
          </a:p>
        </p:txBody>
      </p:sp>
      <p:sp>
        <p:nvSpPr>
          <p:cNvPr id="4" name="Title 3"/>
          <p:cNvSpPr>
            <a:spLocks noGrp="1"/>
          </p:cNvSpPr>
          <p:nvPr>
            <p:ph idx="1"/>
          </p:nvPr>
        </p:nvSpPr>
        <p:spPr>
          <a:xfrm>
            <a:off x="2152650" y="1597017"/>
            <a:ext cx="7886700" cy="4351338"/>
          </a:xfrm>
        </p:spPr>
        <p:txBody>
          <a:bodyPr>
            <a:normAutofit/>
          </a:bodyPr>
          <a:lstStyle/>
          <a:p>
            <a:r>
              <a:rPr lang="en-US" sz="3200" dirty="0" smtClean="0"/>
              <a:t>Adjustment Factors (AFs</a:t>
            </a:r>
            <a:r>
              <a:rPr lang="en-US" sz="3200" dirty="0"/>
              <a:t>)</a:t>
            </a:r>
          </a:p>
          <a:p>
            <a:pPr lvl="1"/>
            <a:r>
              <a:rPr lang="en-US" sz="2800" dirty="0" smtClean="0"/>
              <a:t>Adjusts </a:t>
            </a:r>
            <a:r>
              <a:rPr lang="en-US" sz="2800" dirty="0"/>
              <a:t>SPF predicted value </a:t>
            </a:r>
          </a:p>
          <a:p>
            <a:pPr lvl="1"/>
            <a:r>
              <a:rPr lang="en-US" sz="2800" dirty="0" smtClean="0"/>
              <a:t>Accounts </a:t>
            </a:r>
            <a:r>
              <a:rPr lang="en-US" sz="2800" dirty="0"/>
              <a:t>for differences between base conditions </a:t>
            </a:r>
            <a:r>
              <a:rPr lang="en-US" sz="2800" dirty="0" smtClean="0"/>
              <a:t>between a site being considered and the sites used </a:t>
            </a:r>
            <a:r>
              <a:rPr lang="en-US" sz="2800" dirty="0"/>
              <a:t>for SPF development</a:t>
            </a:r>
          </a:p>
          <a:p>
            <a:pPr lvl="1"/>
            <a:endParaRPr lang="en-US" sz="2800" dirty="0"/>
          </a:p>
        </p:txBody>
      </p:sp>
      <p:sp>
        <p:nvSpPr>
          <p:cNvPr id="6" name="Flowchart: Predefined Process 5"/>
          <p:cNvSpPr/>
          <p:nvPr/>
        </p:nvSpPr>
        <p:spPr>
          <a:xfrm>
            <a:off x="8906120" y="4309970"/>
            <a:ext cx="1735531"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57628" y="4265223"/>
            <a:ext cx="1135247" cy="861774"/>
          </a:xfrm>
          <a:prstGeom prst="rect">
            <a:avLst/>
          </a:prstGeom>
          <a:noFill/>
        </p:spPr>
        <p:txBody>
          <a:bodyPr wrap="non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2313946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47a5aad-adfb-4dac-9d3f-47090e67d565">2018</Year>
    <Day xmlns="b47a5aad-adfb-4dac-9d3f-47090e67d565">Wednesday</Day>
    <Speakers xmlns="b47a5aad-adfb-4dac-9d3f-47090e67d565">William Staats,  Eric Green</Speakers>
    <Section xmlns="b47a5aad-adfb-4dac-9d3f-47090e67d565">Design</Section>
  </documentManagement>
</p:properties>
</file>

<file path=customXml/itemProps1.xml><?xml version="1.0" encoding="utf-8"?>
<ds:datastoreItem xmlns:ds="http://schemas.openxmlformats.org/officeDocument/2006/customXml" ds:itemID="{FCAC5FE9-652C-43DF-8CB5-25C5482D90D8}"/>
</file>

<file path=customXml/itemProps2.xml><?xml version="1.0" encoding="utf-8"?>
<ds:datastoreItem xmlns:ds="http://schemas.openxmlformats.org/officeDocument/2006/customXml" ds:itemID="{5D555B83-BC4D-48E3-8815-33F1B8CBAAA6}"/>
</file>

<file path=customXml/itemProps3.xml><?xml version="1.0" encoding="utf-8"?>
<ds:datastoreItem xmlns:ds="http://schemas.openxmlformats.org/officeDocument/2006/customXml" ds:itemID="{4E537EC5-3C4B-44BF-BC97-67DC109D3AF1}"/>
</file>

<file path=docProps/app.xml><?xml version="1.0" encoding="utf-8"?>
<Properties xmlns="http://schemas.openxmlformats.org/officeDocument/2006/extended-properties" xmlns:vt="http://schemas.openxmlformats.org/officeDocument/2006/docPropsVTypes">
  <Template/>
  <TotalTime>5357</TotalTime>
  <Words>1759</Words>
  <Application>Microsoft Office PowerPoint</Application>
  <PresentationFormat>Widescreen</PresentationFormat>
  <Paragraphs>301</Paragraphs>
  <Slides>27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Cambria Math</vt:lpstr>
      <vt:lpstr>Century Gothic</vt:lpstr>
      <vt:lpstr>Century Schoolbook</vt:lpstr>
      <vt:lpstr>Technical</vt:lpstr>
      <vt:lpstr>Wingdings 2</vt:lpstr>
      <vt:lpstr>View</vt:lpstr>
      <vt:lpstr>Kentucky Design Crash Modification Factor Database</vt:lpstr>
      <vt:lpstr>Outline</vt:lpstr>
      <vt:lpstr>Crash Modification Factor (CMF)</vt:lpstr>
      <vt:lpstr>Where to find CMFs</vt:lpstr>
      <vt:lpstr>CMFs vs AFs</vt:lpstr>
      <vt:lpstr>How HSM Works</vt:lpstr>
      <vt:lpstr>Part C: Predictive Methods (1/3)</vt:lpstr>
      <vt:lpstr>SPF Development</vt:lpstr>
      <vt:lpstr>Part C: Predictive Methods (2/3)</vt:lpstr>
      <vt:lpstr>Part C: Predictive Methods (3/3)</vt:lpstr>
      <vt:lpstr>Back to CMFs</vt:lpstr>
      <vt:lpstr>How to Apply CMFs</vt:lpstr>
      <vt:lpstr>National Safety Council Crash Costs</vt:lpstr>
      <vt:lpstr>Five ways to obtain a CMF (now)</vt:lpstr>
      <vt:lpstr>CMF Example: Bike Lane</vt:lpstr>
      <vt:lpstr>CMF Example: Bike Lane</vt:lpstr>
      <vt:lpstr>CMF Example: Bike Lane</vt:lpstr>
      <vt:lpstr>CMF Example: Bike Lane</vt:lpstr>
      <vt:lpstr>CMF Example: Bike Lane</vt:lpstr>
      <vt:lpstr>Lessons Learned</vt:lpstr>
      <vt:lpstr>CMF Database SPR Project</vt:lpstr>
      <vt:lpstr>Planning Level CMFs</vt:lpstr>
      <vt:lpstr>Products of the CMF Project</vt:lpstr>
      <vt:lpstr>Discussion</vt:lpstr>
      <vt:lpstr>Feedback</vt:lpstr>
      <vt:lpstr>Data Viz is Important</vt:lpstr>
      <vt:lpstr>Contact Info</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dc:title>
  <dc:creator>Smith, Alex A (KYTC)</dc:creator>
  <cp:lastModifiedBy>Green, Eric</cp:lastModifiedBy>
  <cp:revision>58</cp:revision>
  <dcterms:created xsi:type="dcterms:W3CDTF">2018-08-08T14:17:01Z</dcterms:created>
  <dcterms:modified xsi:type="dcterms:W3CDTF">2018-09-04T18:52:45Z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